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9" r:id="rId24"/>
    <p:sldId id="29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CC00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p:cViewPr>
        <p:scale>
          <a:sx n="50" d="100"/>
          <a:sy n="50" d="100"/>
        </p:scale>
        <p:origin x="-792" y="-113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58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BA6ED-43E6-4378-8B6F-E26DEBC08103}" type="doc">
      <dgm:prSet loTypeId="urn:microsoft.com/office/officeart/2005/8/layout/hChevron3" loCatId="process" qsTypeId="urn:microsoft.com/office/officeart/2005/8/quickstyle/simple1" qsCatId="simple" csTypeId="urn:microsoft.com/office/officeart/2005/8/colors/accent2_2" csCatId="accent2" phldr="1"/>
      <dgm:spPr/>
    </dgm:pt>
    <dgm:pt modelId="{058C0000-B652-4F54-AA01-0E27730FCE25}">
      <dgm:prSet phldrT="[Text]" custT="1"/>
      <dgm:spPr>
        <a:solidFill>
          <a:srgbClr val="A20000"/>
        </a:solidFill>
      </dgm:spPr>
      <dgm:t>
        <a:bodyPr/>
        <a:lstStyle/>
        <a:p>
          <a:r>
            <a:rPr lang="en-US" sz="1400" dirty="0" smtClean="0"/>
            <a:t>Gather Information</a:t>
          </a:r>
          <a:endParaRPr lang="en-US" sz="1400" dirty="0"/>
        </a:p>
      </dgm:t>
    </dgm:pt>
    <dgm:pt modelId="{FA2F5437-4DB7-4101-A054-3DBBC5861F7F}" type="parTrans" cxnId="{C827DAA5-72B1-444B-900E-D4C20B067AD7}">
      <dgm:prSet/>
      <dgm:spPr/>
      <dgm:t>
        <a:bodyPr/>
        <a:lstStyle/>
        <a:p>
          <a:endParaRPr lang="en-US"/>
        </a:p>
      </dgm:t>
    </dgm:pt>
    <dgm:pt modelId="{6B03E8D8-26A1-44B0-8F84-B29ADD04A072}" type="sibTrans" cxnId="{C827DAA5-72B1-444B-900E-D4C20B067AD7}">
      <dgm:prSet/>
      <dgm:spPr/>
      <dgm:t>
        <a:bodyPr/>
        <a:lstStyle/>
        <a:p>
          <a:endParaRPr lang="en-US"/>
        </a:p>
      </dgm:t>
    </dgm:pt>
    <dgm:pt modelId="{F2045E80-BBCE-4D70-8B0F-E7F40EBBB69B}">
      <dgm:prSet phldrT="[Text]" custT="1"/>
      <dgm:spPr>
        <a:solidFill>
          <a:srgbClr val="A20000"/>
        </a:solidFill>
      </dgm:spPr>
      <dgm:t>
        <a:bodyPr/>
        <a:lstStyle/>
        <a:p>
          <a:r>
            <a:rPr lang="en-US" sz="1800" dirty="0" smtClean="0"/>
            <a:t>Make a plan</a:t>
          </a:r>
          <a:endParaRPr lang="en-US" sz="1800" dirty="0"/>
        </a:p>
      </dgm:t>
    </dgm:pt>
    <dgm:pt modelId="{7B852285-0A11-4773-9416-71666F4F3D6E}" type="parTrans" cxnId="{4431E050-6A06-46EC-9063-48582C5640BA}">
      <dgm:prSet/>
      <dgm:spPr/>
      <dgm:t>
        <a:bodyPr/>
        <a:lstStyle/>
        <a:p>
          <a:endParaRPr lang="en-US"/>
        </a:p>
      </dgm:t>
    </dgm:pt>
    <dgm:pt modelId="{11F532E6-5EB1-4B31-9C20-57021D98AD50}" type="sibTrans" cxnId="{4431E050-6A06-46EC-9063-48582C5640BA}">
      <dgm:prSet/>
      <dgm:spPr/>
      <dgm:t>
        <a:bodyPr/>
        <a:lstStyle/>
        <a:p>
          <a:endParaRPr lang="en-US"/>
        </a:p>
      </dgm:t>
    </dgm:pt>
    <dgm:pt modelId="{3FAEC867-78F0-4590-808F-79F5DBE7CF0E}">
      <dgm:prSet phldrT="[Text]" custT="1"/>
      <dgm:spPr>
        <a:solidFill>
          <a:srgbClr val="A20000"/>
        </a:solidFill>
      </dgm:spPr>
      <dgm:t>
        <a:bodyPr/>
        <a:lstStyle/>
        <a:p>
          <a:r>
            <a:rPr lang="en-US" sz="1200" dirty="0" smtClean="0"/>
            <a:t>Continuously evaluate progress</a:t>
          </a:r>
          <a:endParaRPr lang="en-US" sz="1200" dirty="0"/>
        </a:p>
      </dgm:t>
    </dgm:pt>
    <dgm:pt modelId="{4F525CA0-F874-4EDD-8FE5-3C380152F790}" type="parTrans" cxnId="{82F2EB06-2B64-4201-82E5-EC484776C0B5}">
      <dgm:prSet/>
      <dgm:spPr/>
      <dgm:t>
        <a:bodyPr/>
        <a:lstStyle/>
        <a:p>
          <a:endParaRPr lang="en-US"/>
        </a:p>
      </dgm:t>
    </dgm:pt>
    <dgm:pt modelId="{652D91CD-A188-4E34-B3F0-516900752E7F}" type="sibTrans" cxnId="{82F2EB06-2B64-4201-82E5-EC484776C0B5}">
      <dgm:prSet/>
      <dgm:spPr/>
      <dgm:t>
        <a:bodyPr/>
        <a:lstStyle/>
        <a:p>
          <a:endParaRPr lang="en-US"/>
        </a:p>
      </dgm:t>
    </dgm:pt>
    <dgm:pt modelId="{235D271B-CE6E-4D22-9DB3-EA599A94D00D}">
      <dgm:prSet phldrT="[Text]" custT="1"/>
      <dgm:spPr>
        <a:solidFill>
          <a:srgbClr val="A20000"/>
        </a:solidFill>
      </dgm:spPr>
      <dgm:t>
        <a:bodyPr/>
        <a:lstStyle/>
        <a:p>
          <a:r>
            <a:rPr lang="en-US" sz="1800" dirty="0" smtClean="0"/>
            <a:t>Check results</a:t>
          </a:r>
          <a:endParaRPr lang="en-US" sz="1800" dirty="0"/>
        </a:p>
      </dgm:t>
    </dgm:pt>
    <dgm:pt modelId="{4CF385B6-6336-4DE8-A897-97AA3D153E06}" type="parTrans" cxnId="{1B5A7516-9C6E-4316-B4FF-CBB8B044567E}">
      <dgm:prSet/>
      <dgm:spPr/>
      <dgm:t>
        <a:bodyPr/>
        <a:lstStyle/>
        <a:p>
          <a:endParaRPr lang="en-US"/>
        </a:p>
      </dgm:t>
    </dgm:pt>
    <dgm:pt modelId="{1488421B-1BD4-4EB2-8DAE-08DB9A0D3D95}" type="sibTrans" cxnId="{1B5A7516-9C6E-4316-B4FF-CBB8B044567E}">
      <dgm:prSet/>
      <dgm:spPr/>
      <dgm:t>
        <a:bodyPr/>
        <a:lstStyle/>
        <a:p>
          <a:endParaRPr lang="en-US"/>
        </a:p>
      </dgm:t>
    </dgm:pt>
    <dgm:pt modelId="{FC27EF78-C545-48C4-803A-1AFE99C3E8B8}">
      <dgm:prSet phldrT="[Text]"/>
      <dgm:spPr>
        <a:solidFill>
          <a:srgbClr val="A20000"/>
        </a:solidFill>
      </dgm:spPr>
      <dgm:t>
        <a:bodyPr/>
        <a:lstStyle/>
        <a:p>
          <a:r>
            <a:rPr lang="en-US" dirty="0" smtClean="0"/>
            <a:t>Question sense of solutions</a:t>
          </a:r>
          <a:endParaRPr lang="en-US" dirty="0"/>
        </a:p>
      </dgm:t>
    </dgm:pt>
    <dgm:pt modelId="{4AE775D6-3DF1-4C94-8B2F-10B49EBB31B8}" type="parTrans" cxnId="{E10E7784-0C43-4C6D-BE58-1038A02017DF}">
      <dgm:prSet/>
      <dgm:spPr/>
      <dgm:t>
        <a:bodyPr/>
        <a:lstStyle/>
        <a:p>
          <a:endParaRPr lang="en-US"/>
        </a:p>
      </dgm:t>
    </dgm:pt>
    <dgm:pt modelId="{2EBA8D64-DE8D-42C4-9FC3-D8D372D1F5B7}" type="sibTrans" cxnId="{E10E7784-0C43-4C6D-BE58-1038A02017DF}">
      <dgm:prSet/>
      <dgm:spPr/>
      <dgm:t>
        <a:bodyPr/>
        <a:lstStyle/>
        <a:p>
          <a:endParaRPr lang="en-US"/>
        </a:p>
      </dgm:t>
    </dgm:pt>
    <dgm:pt modelId="{EA465DAB-6227-42D1-A556-9A8C38ECABB8}">
      <dgm:prSet phldrT="[Text]"/>
      <dgm:spPr>
        <a:solidFill>
          <a:srgbClr val="A20000"/>
        </a:solidFill>
      </dgm:spPr>
      <dgm:t>
        <a:bodyPr/>
        <a:lstStyle/>
        <a:p>
          <a:r>
            <a:rPr lang="en-US" dirty="0" smtClean="0"/>
            <a:t>Anticipate possible solutions</a:t>
          </a:r>
          <a:endParaRPr lang="en-US" dirty="0"/>
        </a:p>
      </dgm:t>
    </dgm:pt>
    <dgm:pt modelId="{59045012-14C4-4204-8220-87477EF9842B}" type="parTrans" cxnId="{AF8DD5D1-7B9E-4C88-B0E1-46EC7402B915}">
      <dgm:prSet/>
      <dgm:spPr/>
      <dgm:t>
        <a:bodyPr/>
        <a:lstStyle/>
        <a:p>
          <a:endParaRPr lang="en-US"/>
        </a:p>
      </dgm:t>
    </dgm:pt>
    <dgm:pt modelId="{F5D91787-B1D0-4232-815E-D808DF4F5269}" type="sibTrans" cxnId="{AF8DD5D1-7B9E-4C88-B0E1-46EC7402B915}">
      <dgm:prSet/>
      <dgm:spPr/>
      <dgm:t>
        <a:bodyPr/>
        <a:lstStyle/>
        <a:p>
          <a:endParaRPr lang="en-US"/>
        </a:p>
      </dgm:t>
    </dgm:pt>
    <dgm:pt modelId="{92FF6274-A9F7-44CA-8AA0-30E7C1840FB7}" type="pres">
      <dgm:prSet presAssocID="{BEEBA6ED-43E6-4378-8B6F-E26DEBC08103}" presName="Name0" presStyleCnt="0">
        <dgm:presLayoutVars>
          <dgm:dir/>
          <dgm:resizeHandles val="exact"/>
        </dgm:presLayoutVars>
      </dgm:prSet>
      <dgm:spPr/>
    </dgm:pt>
    <dgm:pt modelId="{E8254FFB-B917-4289-8E25-A834A34A81DE}" type="pres">
      <dgm:prSet presAssocID="{058C0000-B652-4F54-AA01-0E27730FCE25}" presName="parTxOnly" presStyleLbl="node1" presStyleIdx="0" presStyleCnt="6">
        <dgm:presLayoutVars>
          <dgm:bulletEnabled val="1"/>
        </dgm:presLayoutVars>
      </dgm:prSet>
      <dgm:spPr/>
      <dgm:t>
        <a:bodyPr/>
        <a:lstStyle/>
        <a:p>
          <a:endParaRPr lang="en-US"/>
        </a:p>
      </dgm:t>
    </dgm:pt>
    <dgm:pt modelId="{7C20B87F-9C49-4F53-9119-B925B2CC5354}" type="pres">
      <dgm:prSet presAssocID="{6B03E8D8-26A1-44B0-8F84-B29ADD04A072}" presName="parSpace" presStyleCnt="0"/>
      <dgm:spPr/>
    </dgm:pt>
    <dgm:pt modelId="{76D92770-9E67-4A22-944B-F9A7CE60BBE9}" type="pres">
      <dgm:prSet presAssocID="{F2045E80-BBCE-4D70-8B0F-E7F40EBBB69B}" presName="parTxOnly" presStyleLbl="node1" presStyleIdx="1" presStyleCnt="6">
        <dgm:presLayoutVars>
          <dgm:bulletEnabled val="1"/>
        </dgm:presLayoutVars>
      </dgm:prSet>
      <dgm:spPr/>
      <dgm:t>
        <a:bodyPr/>
        <a:lstStyle/>
        <a:p>
          <a:endParaRPr lang="en-US"/>
        </a:p>
      </dgm:t>
    </dgm:pt>
    <dgm:pt modelId="{E4409D73-34A6-49ED-A04C-AF4E09B0D3AC}" type="pres">
      <dgm:prSet presAssocID="{11F532E6-5EB1-4B31-9C20-57021D98AD50}" presName="parSpace" presStyleCnt="0"/>
      <dgm:spPr/>
    </dgm:pt>
    <dgm:pt modelId="{6FE94556-3C64-41A1-B868-5859E5266494}" type="pres">
      <dgm:prSet presAssocID="{EA465DAB-6227-42D1-A556-9A8C38ECABB8}" presName="parTxOnly" presStyleLbl="node1" presStyleIdx="2" presStyleCnt="6">
        <dgm:presLayoutVars>
          <dgm:bulletEnabled val="1"/>
        </dgm:presLayoutVars>
      </dgm:prSet>
      <dgm:spPr/>
      <dgm:t>
        <a:bodyPr/>
        <a:lstStyle/>
        <a:p>
          <a:endParaRPr lang="en-US"/>
        </a:p>
      </dgm:t>
    </dgm:pt>
    <dgm:pt modelId="{D992D4FD-D613-40B1-B1EA-8B53203C68E0}" type="pres">
      <dgm:prSet presAssocID="{F5D91787-B1D0-4232-815E-D808DF4F5269}" presName="parSpace" presStyleCnt="0"/>
      <dgm:spPr/>
    </dgm:pt>
    <dgm:pt modelId="{0218BA1D-B530-4112-9E81-81C0DEB37CD3}" type="pres">
      <dgm:prSet presAssocID="{3FAEC867-78F0-4590-808F-79F5DBE7CF0E}" presName="parTxOnly" presStyleLbl="node1" presStyleIdx="3" presStyleCnt="6" custScaleX="117767">
        <dgm:presLayoutVars>
          <dgm:bulletEnabled val="1"/>
        </dgm:presLayoutVars>
      </dgm:prSet>
      <dgm:spPr/>
      <dgm:t>
        <a:bodyPr/>
        <a:lstStyle/>
        <a:p>
          <a:endParaRPr lang="en-US"/>
        </a:p>
      </dgm:t>
    </dgm:pt>
    <dgm:pt modelId="{2983B016-329B-411A-8A5C-EA57F70D9201}" type="pres">
      <dgm:prSet presAssocID="{652D91CD-A188-4E34-B3F0-516900752E7F}" presName="parSpace" presStyleCnt="0"/>
      <dgm:spPr/>
    </dgm:pt>
    <dgm:pt modelId="{6018A0B9-B4C3-4DD0-BDB1-EA424A484823}" type="pres">
      <dgm:prSet presAssocID="{235D271B-CE6E-4D22-9DB3-EA599A94D00D}" presName="parTxOnly" presStyleLbl="node1" presStyleIdx="4" presStyleCnt="6">
        <dgm:presLayoutVars>
          <dgm:bulletEnabled val="1"/>
        </dgm:presLayoutVars>
      </dgm:prSet>
      <dgm:spPr/>
      <dgm:t>
        <a:bodyPr/>
        <a:lstStyle/>
        <a:p>
          <a:endParaRPr lang="en-US"/>
        </a:p>
      </dgm:t>
    </dgm:pt>
    <dgm:pt modelId="{33EE9DC6-7EAF-48C5-9C94-F134DE82980C}" type="pres">
      <dgm:prSet presAssocID="{1488421B-1BD4-4EB2-8DAE-08DB9A0D3D95}" presName="parSpace" presStyleCnt="0"/>
      <dgm:spPr/>
    </dgm:pt>
    <dgm:pt modelId="{8CFF3FED-9BAA-40BB-9487-99AD751B9A36}" type="pres">
      <dgm:prSet presAssocID="{FC27EF78-C545-48C4-803A-1AFE99C3E8B8}" presName="parTxOnly" presStyleLbl="node1" presStyleIdx="5" presStyleCnt="6">
        <dgm:presLayoutVars>
          <dgm:bulletEnabled val="1"/>
        </dgm:presLayoutVars>
      </dgm:prSet>
      <dgm:spPr/>
      <dgm:t>
        <a:bodyPr/>
        <a:lstStyle/>
        <a:p>
          <a:endParaRPr lang="en-US"/>
        </a:p>
      </dgm:t>
    </dgm:pt>
  </dgm:ptLst>
  <dgm:cxnLst>
    <dgm:cxn modelId="{F7583BF2-AE27-420A-BE7A-DC482CC929DA}" type="presOf" srcId="{EA465DAB-6227-42D1-A556-9A8C38ECABB8}" destId="{6FE94556-3C64-41A1-B868-5859E5266494}" srcOrd="0" destOrd="0" presId="urn:microsoft.com/office/officeart/2005/8/layout/hChevron3"/>
    <dgm:cxn modelId="{C827DAA5-72B1-444B-900E-D4C20B067AD7}" srcId="{BEEBA6ED-43E6-4378-8B6F-E26DEBC08103}" destId="{058C0000-B652-4F54-AA01-0E27730FCE25}" srcOrd="0" destOrd="0" parTransId="{FA2F5437-4DB7-4101-A054-3DBBC5861F7F}" sibTransId="{6B03E8D8-26A1-44B0-8F84-B29ADD04A072}"/>
    <dgm:cxn modelId="{8C3DE22C-22C7-4EE8-94AA-9B0908074A75}" type="presOf" srcId="{3FAEC867-78F0-4590-808F-79F5DBE7CF0E}" destId="{0218BA1D-B530-4112-9E81-81C0DEB37CD3}" srcOrd="0" destOrd="0" presId="urn:microsoft.com/office/officeart/2005/8/layout/hChevron3"/>
    <dgm:cxn modelId="{63274CEE-DE23-4F12-B55A-81E5700E0494}" type="presOf" srcId="{BEEBA6ED-43E6-4378-8B6F-E26DEBC08103}" destId="{92FF6274-A9F7-44CA-8AA0-30E7C1840FB7}" srcOrd="0" destOrd="0" presId="urn:microsoft.com/office/officeart/2005/8/layout/hChevron3"/>
    <dgm:cxn modelId="{4431E050-6A06-46EC-9063-48582C5640BA}" srcId="{BEEBA6ED-43E6-4378-8B6F-E26DEBC08103}" destId="{F2045E80-BBCE-4D70-8B0F-E7F40EBBB69B}" srcOrd="1" destOrd="0" parTransId="{7B852285-0A11-4773-9416-71666F4F3D6E}" sibTransId="{11F532E6-5EB1-4B31-9C20-57021D98AD50}"/>
    <dgm:cxn modelId="{CA272E6C-682F-4E67-8984-4950919C767D}" type="presOf" srcId="{058C0000-B652-4F54-AA01-0E27730FCE25}" destId="{E8254FFB-B917-4289-8E25-A834A34A81DE}" srcOrd="0" destOrd="0" presId="urn:microsoft.com/office/officeart/2005/8/layout/hChevron3"/>
    <dgm:cxn modelId="{1B5A7516-9C6E-4316-B4FF-CBB8B044567E}" srcId="{BEEBA6ED-43E6-4378-8B6F-E26DEBC08103}" destId="{235D271B-CE6E-4D22-9DB3-EA599A94D00D}" srcOrd="4" destOrd="0" parTransId="{4CF385B6-6336-4DE8-A897-97AA3D153E06}" sibTransId="{1488421B-1BD4-4EB2-8DAE-08DB9A0D3D95}"/>
    <dgm:cxn modelId="{C3EDB8B9-8D9B-4D46-8329-504104B8A49E}" type="presOf" srcId="{F2045E80-BBCE-4D70-8B0F-E7F40EBBB69B}" destId="{76D92770-9E67-4A22-944B-F9A7CE60BBE9}" srcOrd="0" destOrd="0" presId="urn:microsoft.com/office/officeart/2005/8/layout/hChevron3"/>
    <dgm:cxn modelId="{AF8DD5D1-7B9E-4C88-B0E1-46EC7402B915}" srcId="{BEEBA6ED-43E6-4378-8B6F-E26DEBC08103}" destId="{EA465DAB-6227-42D1-A556-9A8C38ECABB8}" srcOrd="2" destOrd="0" parTransId="{59045012-14C4-4204-8220-87477EF9842B}" sibTransId="{F5D91787-B1D0-4232-815E-D808DF4F5269}"/>
    <dgm:cxn modelId="{82F2EB06-2B64-4201-82E5-EC484776C0B5}" srcId="{BEEBA6ED-43E6-4378-8B6F-E26DEBC08103}" destId="{3FAEC867-78F0-4590-808F-79F5DBE7CF0E}" srcOrd="3" destOrd="0" parTransId="{4F525CA0-F874-4EDD-8FE5-3C380152F790}" sibTransId="{652D91CD-A188-4E34-B3F0-516900752E7F}"/>
    <dgm:cxn modelId="{41877313-3550-4CC5-B5D2-A2F3853FEFE4}" type="presOf" srcId="{FC27EF78-C545-48C4-803A-1AFE99C3E8B8}" destId="{8CFF3FED-9BAA-40BB-9487-99AD751B9A36}" srcOrd="0" destOrd="0" presId="urn:microsoft.com/office/officeart/2005/8/layout/hChevron3"/>
    <dgm:cxn modelId="{5BDC12AF-FEBE-4328-9F85-A0069651CC0B}" type="presOf" srcId="{235D271B-CE6E-4D22-9DB3-EA599A94D00D}" destId="{6018A0B9-B4C3-4DD0-BDB1-EA424A484823}" srcOrd="0" destOrd="0" presId="urn:microsoft.com/office/officeart/2005/8/layout/hChevron3"/>
    <dgm:cxn modelId="{E10E7784-0C43-4C6D-BE58-1038A02017DF}" srcId="{BEEBA6ED-43E6-4378-8B6F-E26DEBC08103}" destId="{FC27EF78-C545-48C4-803A-1AFE99C3E8B8}" srcOrd="5" destOrd="0" parTransId="{4AE775D6-3DF1-4C94-8B2F-10B49EBB31B8}" sibTransId="{2EBA8D64-DE8D-42C4-9FC3-D8D372D1F5B7}"/>
    <dgm:cxn modelId="{A10ED2C1-87FC-4F4A-8804-9740BBE9ED5C}" type="presParOf" srcId="{92FF6274-A9F7-44CA-8AA0-30E7C1840FB7}" destId="{E8254FFB-B917-4289-8E25-A834A34A81DE}" srcOrd="0" destOrd="0" presId="urn:microsoft.com/office/officeart/2005/8/layout/hChevron3"/>
    <dgm:cxn modelId="{E18ECD99-C74C-4455-9510-5EA157B0BAC7}" type="presParOf" srcId="{92FF6274-A9F7-44CA-8AA0-30E7C1840FB7}" destId="{7C20B87F-9C49-4F53-9119-B925B2CC5354}" srcOrd="1" destOrd="0" presId="urn:microsoft.com/office/officeart/2005/8/layout/hChevron3"/>
    <dgm:cxn modelId="{BBBB2B62-1C29-4DDC-BF99-373B3E3C3605}" type="presParOf" srcId="{92FF6274-A9F7-44CA-8AA0-30E7C1840FB7}" destId="{76D92770-9E67-4A22-944B-F9A7CE60BBE9}" srcOrd="2" destOrd="0" presId="urn:microsoft.com/office/officeart/2005/8/layout/hChevron3"/>
    <dgm:cxn modelId="{FCD840A2-80E9-4F69-87AA-1B9654DB74DB}" type="presParOf" srcId="{92FF6274-A9F7-44CA-8AA0-30E7C1840FB7}" destId="{E4409D73-34A6-49ED-A04C-AF4E09B0D3AC}" srcOrd="3" destOrd="0" presId="urn:microsoft.com/office/officeart/2005/8/layout/hChevron3"/>
    <dgm:cxn modelId="{3597D8B1-8CD3-48B1-BDDD-85C9F8FA9B7B}" type="presParOf" srcId="{92FF6274-A9F7-44CA-8AA0-30E7C1840FB7}" destId="{6FE94556-3C64-41A1-B868-5859E5266494}" srcOrd="4" destOrd="0" presId="urn:microsoft.com/office/officeart/2005/8/layout/hChevron3"/>
    <dgm:cxn modelId="{03281435-93C3-4CD9-9143-CC8EAF210A47}" type="presParOf" srcId="{92FF6274-A9F7-44CA-8AA0-30E7C1840FB7}" destId="{D992D4FD-D613-40B1-B1EA-8B53203C68E0}" srcOrd="5" destOrd="0" presId="urn:microsoft.com/office/officeart/2005/8/layout/hChevron3"/>
    <dgm:cxn modelId="{33AD19DD-CB59-4D44-8158-05EC1FFF91AB}" type="presParOf" srcId="{92FF6274-A9F7-44CA-8AA0-30E7C1840FB7}" destId="{0218BA1D-B530-4112-9E81-81C0DEB37CD3}" srcOrd="6" destOrd="0" presId="urn:microsoft.com/office/officeart/2005/8/layout/hChevron3"/>
    <dgm:cxn modelId="{F03BD768-7F92-4559-AA92-4C354B390FF4}" type="presParOf" srcId="{92FF6274-A9F7-44CA-8AA0-30E7C1840FB7}" destId="{2983B016-329B-411A-8A5C-EA57F70D9201}" srcOrd="7" destOrd="0" presId="urn:microsoft.com/office/officeart/2005/8/layout/hChevron3"/>
    <dgm:cxn modelId="{839E7182-C26F-4BED-BB48-B95D2A082AF6}" type="presParOf" srcId="{92FF6274-A9F7-44CA-8AA0-30E7C1840FB7}" destId="{6018A0B9-B4C3-4DD0-BDB1-EA424A484823}" srcOrd="8" destOrd="0" presId="urn:microsoft.com/office/officeart/2005/8/layout/hChevron3"/>
    <dgm:cxn modelId="{633D4448-FF74-4FDE-9ADF-7A3D31A14A39}" type="presParOf" srcId="{92FF6274-A9F7-44CA-8AA0-30E7C1840FB7}" destId="{33EE9DC6-7EAF-48C5-9C94-F134DE82980C}" srcOrd="9" destOrd="0" presId="urn:microsoft.com/office/officeart/2005/8/layout/hChevron3"/>
    <dgm:cxn modelId="{B2638011-BB71-452A-83E3-AD65C9D41ED9}" type="presParOf" srcId="{92FF6274-A9F7-44CA-8AA0-30E7C1840FB7}" destId="{8CFF3FED-9BAA-40BB-9487-99AD751B9A36}" srcOrd="10"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54FFB-B917-4289-8E25-A834A34A81DE}">
      <dsp:nvSpPr>
        <dsp:cNvPr id="0" name=""/>
        <dsp:cNvSpPr/>
      </dsp:nvSpPr>
      <dsp:spPr>
        <a:xfrm>
          <a:off x="478" y="917918"/>
          <a:ext cx="1633407" cy="653362"/>
        </a:xfrm>
        <a:prstGeom prst="homePlate">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Gather Information</a:t>
          </a:r>
          <a:endParaRPr lang="en-US" sz="1400" kern="1200" dirty="0"/>
        </a:p>
      </dsp:txBody>
      <dsp:txXfrm>
        <a:off x="478" y="917918"/>
        <a:ext cx="1470067" cy="653362"/>
      </dsp:txXfrm>
    </dsp:sp>
    <dsp:sp modelId="{76D92770-9E67-4A22-944B-F9A7CE60BBE9}">
      <dsp:nvSpPr>
        <dsp:cNvPr id="0" name=""/>
        <dsp:cNvSpPr/>
      </dsp:nvSpPr>
      <dsp:spPr>
        <a:xfrm>
          <a:off x="1307203" y="917918"/>
          <a:ext cx="1633407"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Make a plan</a:t>
          </a:r>
          <a:endParaRPr lang="en-US" sz="1800" kern="1200" dirty="0"/>
        </a:p>
      </dsp:txBody>
      <dsp:txXfrm>
        <a:off x="1633884" y="917918"/>
        <a:ext cx="980045" cy="653362"/>
      </dsp:txXfrm>
    </dsp:sp>
    <dsp:sp modelId="{6FE94556-3C64-41A1-B868-5859E5266494}">
      <dsp:nvSpPr>
        <dsp:cNvPr id="0" name=""/>
        <dsp:cNvSpPr/>
      </dsp:nvSpPr>
      <dsp:spPr>
        <a:xfrm>
          <a:off x="2613929" y="917918"/>
          <a:ext cx="1633407"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Anticipate possible solutions</a:t>
          </a:r>
          <a:endParaRPr lang="en-US" sz="1300" kern="1200" dirty="0"/>
        </a:p>
      </dsp:txBody>
      <dsp:txXfrm>
        <a:off x="2940610" y="917918"/>
        <a:ext cx="980045" cy="653362"/>
      </dsp:txXfrm>
    </dsp:sp>
    <dsp:sp modelId="{0218BA1D-B530-4112-9E81-81C0DEB37CD3}">
      <dsp:nvSpPr>
        <dsp:cNvPr id="0" name=""/>
        <dsp:cNvSpPr/>
      </dsp:nvSpPr>
      <dsp:spPr>
        <a:xfrm>
          <a:off x="3920655" y="917918"/>
          <a:ext cx="1923614"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Continuously evaluate progress</a:t>
          </a:r>
          <a:endParaRPr lang="en-US" sz="1200" kern="1200" dirty="0"/>
        </a:p>
      </dsp:txBody>
      <dsp:txXfrm>
        <a:off x="4247336" y="917918"/>
        <a:ext cx="1270252" cy="653362"/>
      </dsp:txXfrm>
    </dsp:sp>
    <dsp:sp modelId="{6018A0B9-B4C3-4DD0-BDB1-EA424A484823}">
      <dsp:nvSpPr>
        <dsp:cNvPr id="0" name=""/>
        <dsp:cNvSpPr/>
      </dsp:nvSpPr>
      <dsp:spPr>
        <a:xfrm>
          <a:off x="5517588" y="917918"/>
          <a:ext cx="1633407"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Check results</a:t>
          </a:r>
          <a:endParaRPr lang="en-US" sz="1800" kern="1200" dirty="0"/>
        </a:p>
      </dsp:txBody>
      <dsp:txXfrm>
        <a:off x="5844269" y="917918"/>
        <a:ext cx="980045" cy="653362"/>
      </dsp:txXfrm>
    </dsp:sp>
    <dsp:sp modelId="{8CFF3FED-9BAA-40BB-9487-99AD751B9A36}">
      <dsp:nvSpPr>
        <dsp:cNvPr id="0" name=""/>
        <dsp:cNvSpPr/>
      </dsp:nvSpPr>
      <dsp:spPr>
        <a:xfrm>
          <a:off x="6824314" y="917918"/>
          <a:ext cx="1633407"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Question sense of solutions</a:t>
          </a:r>
          <a:endParaRPr lang="en-US" sz="1300" kern="1200" dirty="0"/>
        </a:p>
      </dsp:txBody>
      <dsp:txXfrm>
        <a:off x="7150995" y="917918"/>
        <a:ext cx="980045" cy="6533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DF01D-F5AD-4A12-A378-8FA67175A2A2}" type="datetimeFigureOut">
              <a:rPr lang="en-US" smtClean="0"/>
              <a:pPr/>
              <a:t>5/30/2012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15323F-0BC2-4B93-9503-3C9058B231FC}" type="slidenum">
              <a:rPr lang="en-US" smtClean="0"/>
              <a:pPr/>
              <a:t>‹#›</a:t>
            </a:fld>
            <a:endParaRPr lang="en-US"/>
          </a:p>
        </p:txBody>
      </p:sp>
    </p:spTree>
    <p:extLst>
      <p:ext uri="{BB962C8B-B14F-4D97-AF65-F5344CB8AC3E}">
        <p14:creationId xmlns:p14="http://schemas.microsoft.com/office/powerpoint/2010/main" val="4121254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32385-B380-42EB-9727-F8778D76E03F}" type="datetimeFigureOut">
              <a:rPr lang="en-US" smtClean="0"/>
              <a:pPr/>
              <a:t>5/30/2012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D1291-6878-4FF1-A114-2E6AF9CD9C98}" type="slidenum">
              <a:rPr lang="en-US" smtClean="0"/>
              <a:pPr/>
              <a:t>‹#›</a:t>
            </a:fld>
            <a:endParaRPr lang="en-US"/>
          </a:p>
        </p:txBody>
      </p:sp>
    </p:spTree>
    <p:extLst>
      <p:ext uri="{BB962C8B-B14F-4D97-AF65-F5344CB8AC3E}">
        <p14:creationId xmlns:p14="http://schemas.microsoft.com/office/powerpoint/2010/main" val="277283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8085F-9183-4AA8-B38B-471DE02322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B4FAA6-826E-4A98-AA2D-C44FB123F18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B1FEFED-EAC7-4180-B051-1A5F71CDE47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C043542-D67C-4FA8-8BAD-2B6A63019EA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B3D1D42-7A3D-4ECF-8E26-BE2C89D7B5B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7D2556-6900-4DCE-AE42-C6453D4ECD6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ACED45-3BA1-4AB8-BD84-CDABE98C5B6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355E74-5BD5-41FA-BF6E-D8A3A3BE235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7E4CFC-40EE-4EE4-B4F3-E8BB9C0C552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models,</a:t>
            </a:r>
            <a:r>
              <a:rPr lang="en-US" baseline="0" dirty="0" smtClean="0"/>
              <a:t> visuals and diagrams to show your thinking….</a:t>
            </a:r>
          </a:p>
          <a:p>
            <a:endParaRPr lang="en-US" baseline="0" dirty="0" smtClean="0"/>
          </a:p>
          <a:p>
            <a:r>
              <a:rPr lang="en-US" dirty="0" smtClean="0"/>
              <a:t>Each</a:t>
            </a:r>
            <a:r>
              <a:rPr lang="en-US" baseline="0" dirty="0" smtClean="0"/>
              <a:t> participant compares the fraction and uses diagrams, visuals and models to show their mathematical thinking.  Then, with a partner they discuss their conclusion and justify with evidence.</a:t>
            </a:r>
            <a:endParaRPr lang="en-US" dirty="0"/>
          </a:p>
        </p:txBody>
      </p:sp>
      <p:sp>
        <p:nvSpPr>
          <p:cNvPr id="4" name="Slide Number Placeholder 3"/>
          <p:cNvSpPr>
            <a:spLocks noGrp="1"/>
          </p:cNvSpPr>
          <p:nvPr>
            <p:ph type="sldNum" sz="quarter" idx="10"/>
          </p:nvPr>
        </p:nvSpPr>
        <p:spPr/>
        <p:txBody>
          <a:bodyPr/>
          <a:lstStyle/>
          <a:p>
            <a:fld id="{10B2EB22-8332-428B-9647-F02DD1D9A7F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Choose</a:t>
            </a:r>
            <a:r>
              <a:rPr lang="en-US" baseline="0" dirty="0" smtClean="0"/>
              <a:t> two Mathematical Practices that you have taught your teachers – use the chart to group together.  Discuss how these MP we illustrated in the video</a:t>
            </a:r>
            <a:endParaRPr lang="en-US" dirty="0" smtClean="0"/>
          </a:p>
          <a:p>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 the video</a:t>
            </a:r>
            <a:r>
              <a:rPr lang="en-US" baseline="0" dirty="0" smtClean="0"/>
              <a:t> and identify the two mathematical practices in the video</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Today you will learn about some specific fraction content  and will apply the learning  to actual classroom video</a:t>
            </a:r>
            <a:r>
              <a:rPr lang="en-US" baseline="0" dirty="0" smtClean="0"/>
              <a:t> to identify evidence of  the mathematical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a:t>
            </a:r>
            <a:r>
              <a:rPr lang="en-US" baseline="0" dirty="0" smtClean="0"/>
              <a:t> two Mathematical Practices that you have taught your teachers – use the chart to group together.  Discuss how these MP we illustrated in the activity of comparing fractions and showing your mathematical thinking.</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 Background</a:t>
            </a:r>
            <a:r>
              <a:rPr lang="en-US" baseline="0" dirty="0" smtClean="0"/>
              <a:t> Knowledge. </a:t>
            </a:r>
            <a:r>
              <a:rPr lang="en-US" dirty="0" smtClean="0"/>
              <a:t>Click</a:t>
            </a:r>
            <a:r>
              <a:rPr lang="en-US" baseline="0" dirty="0" smtClean="0"/>
              <a:t> on the rectangle in the bottom with to view Bill McCallum providing a two minute overview of the progression of fractions in grades 3-5</a:t>
            </a:r>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Pose the question---</a:t>
            </a:r>
            <a:r>
              <a:rPr lang="en-US" baseline="0" dirty="0" smtClean="0"/>
              <a:t> what do you notice about these cluster headings?  What are key words, phrases?   What inferences can you make?</a:t>
            </a:r>
          </a:p>
        </p:txBody>
      </p:sp>
      <p:sp>
        <p:nvSpPr>
          <p:cNvPr id="4" name="Slide Number Placeholder 3"/>
          <p:cNvSpPr>
            <a:spLocks noGrp="1"/>
          </p:cNvSpPr>
          <p:nvPr>
            <p:ph type="sldNum" sz="quarter" idx="10"/>
          </p:nvPr>
        </p:nvSpPr>
        <p:spPr/>
        <p:txBody>
          <a:bodyPr/>
          <a:lstStyle/>
          <a:p>
            <a:fld id="{AB48085F-9183-4AA8-B38B-471DE02322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need the doc “Grade 3 Standard</a:t>
            </a:r>
            <a:r>
              <a:rPr lang="en-US" baseline="0" dirty="0" smtClean="0"/>
              <a:t> Showing Mathematics”.  We will be digging deeper and using text based discussion ideas to understand the mathematical concepts.  </a:t>
            </a:r>
            <a:endParaRPr lang="en-US" dirty="0" smtClean="0"/>
          </a:p>
        </p:txBody>
      </p:sp>
      <p:sp>
        <p:nvSpPr>
          <p:cNvPr id="4" name="Slide Number Placeholder 3"/>
          <p:cNvSpPr>
            <a:spLocks noGrp="1"/>
          </p:cNvSpPr>
          <p:nvPr>
            <p:ph type="sldNum" sz="quarter" idx="10"/>
          </p:nvPr>
        </p:nvSpPr>
        <p:spPr/>
        <p:txBody>
          <a:bodyPr/>
          <a:lstStyle/>
          <a:p>
            <a:fld id="{AB48085F-9183-4AA8-B38B-471DE02322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participant reads and annotates the document by showing their mathematical thinking.  What do the standards say?  What is</a:t>
            </a:r>
            <a:r>
              <a:rPr lang="en-US" baseline="0" dirty="0" smtClean="0"/>
              <a:t> the intent of the author…the content?  </a:t>
            </a:r>
          </a:p>
          <a:p>
            <a:endParaRPr lang="en-US" baseline="0" dirty="0" smtClean="0"/>
          </a:p>
          <a:p>
            <a:r>
              <a:rPr lang="en-US" baseline="0" dirty="0" smtClean="0"/>
              <a:t>Provide each table with a flip chart that has a blown up copy of the standards.  Participants now engage in a silent conversation on the flip chart.  They highlight key phrases, draw diagrams that show the meaning of the words and write their wonderings.  They should respond to other table mates writings.</a:t>
            </a:r>
          </a:p>
          <a:p>
            <a:endParaRPr lang="en-US" baseline="0" dirty="0" smtClean="0"/>
          </a:p>
          <a:p>
            <a:r>
              <a:rPr lang="en-US" baseline="0" dirty="0" smtClean="0"/>
              <a:t>After about 7-10 minutes, allow discussion to begin..what does this learning look like in the classroom for the student and for the teacher. </a:t>
            </a:r>
            <a:endParaRPr lang="en-US" dirty="0" smtClean="0"/>
          </a:p>
          <a:p>
            <a:r>
              <a:rPr lang="en-US" dirty="0" smtClean="0"/>
              <a:t>Admin– How could you use this</a:t>
            </a:r>
            <a:r>
              <a:rPr lang="en-US" baseline="0" dirty="0" smtClean="0"/>
              <a:t> activity </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Introducing a new unit,</a:t>
            </a:r>
            <a:r>
              <a:rPr lang="en-US" baseline="0" dirty="0" smtClean="0"/>
              <a:t> your teachers are planning, but what does this mean in the big picture for the year?</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normAutofit/>
          </a:bodyPr>
          <a:lstStyle>
            <a:lvl1pPr>
              <a:defRPr sz="4000">
                <a:solidFill>
                  <a:srgbClr val="003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Rectangle 16"/>
          <p:cNvSpPr/>
          <p:nvPr userDrawn="1"/>
        </p:nvSpPr>
        <p:spPr>
          <a:xfrm>
            <a:off x="0" y="914400"/>
            <a:ext cx="9144000" cy="14478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IM&amp;E"/>
          <p:cNvPicPr>
            <a:picLocks noChangeAspect="1" noChangeArrowheads="1"/>
          </p:cNvPicPr>
          <p:nvPr userDrawn="1"/>
        </p:nvPicPr>
        <p:blipFill>
          <a:blip r:embed="rId2" cstate="print"/>
          <a:srcRect/>
          <a:stretch>
            <a:fillRect/>
          </a:stretch>
        </p:blipFill>
        <p:spPr bwMode="auto">
          <a:xfrm>
            <a:off x="0" y="762000"/>
            <a:ext cx="6248400" cy="133771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9" name="TextBox 18"/>
          <p:cNvSpPr txBox="1"/>
          <p:nvPr userDrawn="1"/>
        </p:nvSpPr>
        <p:spPr>
          <a:xfrm>
            <a:off x="6324600" y="1145738"/>
            <a:ext cx="2514600" cy="1292662"/>
          </a:xfrm>
          <a:prstGeom prst="rect">
            <a:avLst/>
          </a:prstGeom>
          <a:noFill/>
        </p:spPr>
        <p:txBody>
          <a:bodyPr wrap="square" rtlCol="0">
            <a:spAutoFit/>
          </a:bodyPr>
          <a:lstStyle/>
          <a:p>
            <a:r>
              <a:rPr lang="en-US" sz="2400" b="1" dirty="0" smtClean="0">
                <a:solidFill>
                  <a:schemeClr val="bg1"/>
                </a:solidFill>
                <a:latin typeface="Georgia" pitchFamily="18" charset="0"/>
              </a:rPr>
              <a:t>CCSSM</a:t>
            </a:r>
            <a:r>
              <a:rPr lang="en-US" dirty="0" smtClean="0">
                <a:solidFill>
                  <a:schemeClr val="bg1"/>
                </a:solidFill>
                <a:latin typeface="Georgia" pitchFamily="18" charset="0"/>
              </a:rPr>
              <a:t> </a:t>
            </a:r>
          </a:p>
          <a:p>
            <a:r>
              <a:rPr lang="en-US" dirty="0" smtClean="0">
                <a:solidFill>
                  <a:schemeClr val="bg1"/>
                </a:solidFill>
                <a:latin typeface="Georgia" pitchFamily="18" charset="0"/>
              </a:rPr>
              <a:t>National Professional Development</a:t>
            </a:r>
          </a:p>
          <a:p>
            <a:endParaRPr lang="en-US" dirty="0"/>
          </a:p>
        </p:txBody>
      </p:sp>
      <p:grpSp>
        <p:nvGrpSpPr>
          <p:cNvPr id="29" name="Group 28"/>
          <p:cNvGrpSpPr/>
          <p:nvPr userDrawn="1"/>
        </p:nvGrpSpPr>
        <p:grpSpPr>
          <a:xfrm>
            <a:off x="79747" y="6324600"/>
            <a:ext cx="8988053" cy="457200"/>
            <a:chOff x="79747" y="6324600"/>
            <a:chExt cx="8988053" cy="457200"/>
          </a:xfrm>
        </p:grpSpPr>
        <p:grpSp>
          <p:nvGrpSpPr>
            <p:cNvPr id="20" name="Group 19"/>
            <p:cNvGrpSpPr/>
            <p:nvPr userDrawn="1"/>
          </p:nvGrpSpPr>
          <p:grpSpPr>
            <a:xfrm>
              <a:off x="5943600" y="6324600"/>
              <a:ext cx="3124200" cy="457200"/>
              <a:chOff x="5943600" y="6324600"/>
              <a:chExt cx="3124200" cy="457200"/>
            </a:xfrm>
          </p:grpSpPr>
          <p:pic>
            <p:nvPicPr>
              <p:cNvPr id="21" name="Picture 20" descr="IM&amp;E Logo"/>
              <p:cNvPicPr>
                <a:picLocks noChangeAspect="1" noChangeArrowheads="1"/>
              </p:cNvPicPr>
              <p:nvPr/>
            </p:nvPicPr>
            <p:blipFill>
              <a:blip r:embed="rId3" cstate="print"/>
              <a:srcRect/>
              <a:stretch>
                <a:fillRect/>
              </a:stretch>
            </p:blipFill>
            <p:spPr bwMode="auto">
              <a:xfrm>
                <a:off x="7399187" y="6324600"/>
                <a:ext cx="1668613" cy="457200"/>
              </a:xfrm>
              <a:prstGeom prst="rect">
                <a:avLst/>
              </a:prstGeom>
              <a:noFill/>
            </p:spPr>
          </p:pic>
          <p:pic>
            <p:nvPicPr>
              <p:cNvPr id="22" name="Picture 21"/>
              <p:cNvPicPr>
                <a:picLocks noChangeAspect="1" noChangeArrowheads="1"/>
              </p:cNvPicPr>
              <p:nvPr/>
            </p:nvPicPr>
            <p:blipFill>
              <a:blip r:embed="rId4"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23" name="Picture 3" descr="C:\Users\Andrew Horrigan\Pictures\UA_Block A- AZ_200-281.png"/>
            <p:cNvPicPr>
              <a:picLocks noChangeAspect="1" noChangeArrowheads="1"/>
            </p:cNvPicPr>
            <p:nvPr userDrawn="1"/>
          </p:nvPicPr>
          <p:blipFill>
            <a:blip r:embed="rId5" cstate="print"/>
            <a:srcRect/>
            <a:stretch>
              <a:fillRect/>
            </a:stretch>
          </p:blipFill>
          <p:spPr bwMode="auto">
            <a:xfrm>
              <a:off x="79747" y="6324600"/>
              <a:ext cx="453653" cy="457200"/>
            </a:xfrm>
            <a:prstGeom prst="rect">
              <a:avLst/>
            </a:prstGeom>
            <a:noFill/>
          </p:spPr>
        </p:pic>
      </p:grpSp>
      <p:sp>
        <p:nvSpPr>
          <p:cNvPr id="31" name="Text Placeholder 30"/>
          <p:cNvSpPr>
            <a:spLocks noGrp="1"/>
          </p:cNvSpPr>
          <p:nvPr>
            <p:ph type="body" sz="quarter" idx="13" hasCustomPrompt="1"/>
          </p:nvPr>
        </p:nvSpPr>
        <p:spPr>
          <a:xfrm>
            <a:off x="6096000" y="3200400"/>
            <a:ext cx="1219200" cy="457200"/>
          </a:xfrm>
        </p:spPr>
        <p:txBody>
          <a:bodyPr anchor="ctr"/>
          <a:lstStyle>
            <a:lvl1pPr algn="ctr">
              <a:buNone/>
              <a:defRPr>
                <a:solidFill>
                  <a:srgbClr val="CC0033"/>
                </a:solidFill>
              </a:defRPr>
            </a:lvl1pPr>
          </a:lstStyle>
          <a:p>
            <a:pPr lvl="0"/>
            <a:r>
              <a:rPr lang="en-US" dirty="0" smtClean="0"/>
              <a:t>Grade</a:t>
            </a:r>
            <a:endParaRPr lang="en-US" dirty="0"/>
          </a:p>
        </p:txBody>
      </p:sp>
      <p:sp>
        <p:nvSpPr>
          <p:cNvPr id="32"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299DA-89CA-47C2-8AD3-1A21A1F22606}" type="datetime1">
              <a:rPr lang="en-US" smtClean="0"/>
              <a:pPr/>
              <a:t>5/30/2012</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582DA-B5B6-4C69-839E-3251E0F2F979}" type="datetime1">
              <a:rPr lang="en-US" smtClean="0"/>
              <a:pPr/>
              <a:t>5/30/2012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010400" y="0"/>
            <a:ext cx="2133600" cy="365125"/>
          </a:xfrm>
        </p:spPr>
        <p:txBody>
          <a:bodyPr/>
          <a:lstStyle>
            <a:lvl1pPr algn="r">
              <a:defRPr/>
            </a:lvl1pPr>
          </a:lstStyle>
          <a:p>
            <a:fld id="{9E1D616A-4BBB-4985-ACCA-E3573FFD7B59}" type="datetime1">
              <a:rPr lang="en-US" smtClean="0"/>
              <a:pPr/>
              <a:t>5/30/2012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CB3F2F8-9161-4812-84ED-A3F1574489A6}" type="datetime1">
              <a:rPr lang="en-US" smtClean="0"/>
              <a:pPr/>
              <a:t>5/30/2012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CC13F-F87C-4DEE-904E-89DE9DBB0945}" type="datetime1">
              <a:rPr lang="en-US" smtClean="0"/>
              <a:pPr/>
              <a:t>5/30/2012</a:t>
            </a:fld>
            <a:endParaRPr lang="en-US"/>
          </a:p>
        </p:txBody>
      </p:sp>
      <p:grpSp>
        <p:nvGrpSpPr>
          <p:cNvPr id="10" name="Group 9"/>
          <p:cNvGrpSpPr/>
          <p:nvPr userDrawn="1"/>
        </p:nvGrpSpPr>
        <p:grpSpPr>
          <a:xfrm>
            <a:off x="79747" y="6324600"/>
            <a:ext cx="8988053" cy="457200"/>
            <a:chOff x="79747" y="6324600"/>
            <a:chExt cx="8988053" cy="457200"/>
          </a:xfrm>
        </p:grpSpPr>
        <p:grpSp>
          <p:nvGrpSpPr>
            <p:cNvPr id="11" name="Group 19"/>
            <p:cNvGrpSpPr/>
            <p:nvPr userDrawn="1"/>
          </p:nvGrpSpPr>
          <p:grpSpPr>
            <a:xfrm>
              <a:off x="5943600" y="6324600"/>
              <a:ext cx="3124200" cy="457200"/>
              <a:chOff x="5943600" y="6324600"/>
              <a:chExt cx="3124200" cy="457200"/>
            </a:xfrm>
          </p:grpSpPr>
          <p:pic>
            <p:nvPicPr>
              <p:cNvPr id="13" name="Picture 12"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4" name="Picture 13"/>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2"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6" name="Slide Number Placeholder 12"/>
          <p:cNvSpPr>
            <a:spLocks noGrp="1"/>
          </p:cNvSpPr>
          <p:nvPr>
            <p:ph type="sldNum" sz="quarter" idx="12"/>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7" name="Footer Placeholder 11"/>
          <p:cNvSpPr>
            <a:spLocks noGrp="1"/>
          </p:cNvSpPr>
          <p:nvPr>
            <p:ph type="ftr" sz="quarter" idx="1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16F65-5D23-442C-A21E-1FBAB44663B2}" type="datetime1">
              <a:rPr lang="en-US" smtClean="0"/>
              <a:pPr/>
              <a:t>5/30/2012</a:t>
            </a:fld>
            <a:endParaRPr lang="en-US"/>
          </a:p>
        </p:txBody>
      </p:sp>
      <p:grpSp>
        <p:nvGrpSpPr>
          <p:cNvPr id="6" name="Group 5"/>
          <p:cNvGrpSpPr/>
          <p:nvPr userDrawn="1"/>
        </p:nvGrpSpPr>
        <p:grpSpPr>
          <a:xfrm>
            <a:off x="79747" y="6324600"/>
            <a:ext cx="8988053" cy="457200"/>
            <a:chOff x="79747" y="6324600"/>
            <a:chExt cx="8988053" cy="457200"/>
          </a:xfrm>
        </p:grpSpPr>
        <p:grpSp>
          <p:nvGrpSpPr>
            <p:cNvPr id="7" name="Group 19"/>
            <p:cNvGrpSpPr/>
            <p:nvPr userDrawn="1"/>
          </p:nvGrpSpPr>
          <p:grpSpPr>
            <a:xfrm>
              <a:off x="5943600" y="6324600"/>
              <a:ext cx="3124200" cy="457200"/>
              <a:chOff x="5943600" y="6324600"/>
              <a:chExt cx="3124200" cy="457200"/>
            </a:xfrm>
          </p:grpSpPr>
          <p:pic>
            <p:nvPicPr>
              <p:cNvPr id="9" name="Picture 8"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0" name="Picture 9"/>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8"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3"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5F0B9-34F3-47F2-B106-5FE8F20D13FC}" type="datetime1">
              <a:rPr lang="en-US" smtClean="0"/>
              <a:pPr/>
              <a:t>5/30/2012</a:t>
            </a:fld>
            <a:endParaRPr lang="en-US"/>
          </a:p>
        </p:txBody>
      </p:sp>
      <p:grpSp>
        <p:nvGrpSpPr>
          <p:cNvPr id="5" name="Group 4"/>
          <p:cNvGrpSpPr/>
          <p:nvPr userDrawn="1"/>
        </p:nvGrpSpPr>
        <p:grpSpPr>
          <a:xfrm>
            <a:off x="79747" y="6324600"/>
            <a:ext cx="8988053" cy="457200"/>
            <a:chOff x="79747" y="6324600"/>
            <a:chExt cx="8988053" cy="457200"/>
          </a:xfrm>
        </p:grpSpPr>
        <p:grpSp>
          <p:nvGrpSpPr>
            <p:cNvPr id="6" name="Group 19"/>
            <p:cNvGrpSpPr/>
            <p:nvPr userDrawn="1"/>
          </p:nvGrpSpPr>
          <p:grpSpPr>
            <a:xfrm>
              <a:off x="5943600" y="6324600"/>
              <a:ext cx="3124200" cy="457200"/>
              <a:chOff x="5943600" y="6324600"/>
              <a:chExt cx="3124200" cy="457200"/>
            </a:xfrm>
          </p:grpSpPr>
          <p:pic>
            <p:nvPicPr>
              <p:cNvPr id="8" name="Picture 7"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9" name="Picture 8"/>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7"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1"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CC03A-D80A-4EA0-AC5A-2C675E76FA72}" type="datetime1">
              <a:rPr lang="en-US" smtClean="0"/>
              <a:pPr/>
              <a:t>5/30/2012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BC68C-9173-4F1D-B92F-F9756357E4ED}" type="datetime1">
              <a:rPr lang="en-US" smtClean="0"/>
              <a:pPr/>
              <a:t>5/30/2012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C126A-7FFA-42C4-A6CD-F2C19E53E131}" type="datetime1">
              <a:rPr lang="en-US" smtClean="0"/>
              <a:pPr/>
              <a:t>5/30/2012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Goldammer, Sykut, Weber-Salgo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E9830-697C-4012-B9DC-7E76D575A6BF}" type="datetime1">
              <a:rPr lang="en-US" smtClean="0"/>
              <a:pPr/>
              <a:t>5/30/2012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1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1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1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838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Goldammer, Sykut, Weber-Salgo</a:t>
            </a:r>
            <a:endParaRPr lang="en-US"/>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algn="ctr" defTabSz="914400" rtl="0" eaLnBrk="1" latinLnBrk="0" hangingPunct="1">
        <a:spcBef>
          <a:spcPct val="0"/>
        </a:spcBef>
        <a:buNone/>
        <a:defRPr sz="4400" kern="1200">
          <a:solidFill>
            <a:srgbClr val="CC003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0033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vimeo.com/2697763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youtube.com/watch?v=w7h64xjN-PM&amp;feature=mfu_in_order&amp;list=UL&amp;safety_mode=true&amp;persist_safety_mode=1&amp;safe=acti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normAutofit/>
          </a:bodyPr>
          <a:lstStyle/>
          <a:p>
            <a:r>
              <a:rPr lang="en-US" dirty="0" smtClean="0"/>
              <a:t>Mathematical Practices and Fractions for Administrators</a:t>
            </a:r>
            <a:endParaRPr lang="en-US" dirty="0"/>
          </a:p>
        </p:txBody>
      </p:sp>
      <p:sp>
        <p:nvSpPr>
          <p:cNvPr id="14" name="Subtitle 13"/>
          <p:cNvSpPr>
            <a:spLocks noGrp="1"/>
          </p:cNvSpPr>
          <p:nvPr>
            <p:ph type="subTitle" idx="1"/>
          </p:nvPr>
        </p:nvSpPr>
        <p:spPr/>
        <p:txBody>
          <a:bodyPr>
            <a:normAutofit/>
          </a:bodyPr>
          <a:lstStyle/>
          <a:p>
            <a:r>
              <a:rPr lang="en-US" sz="2300" dirty="0" smtClean="0"/>
              <a:t>Barbara </a:t>
            </a:r>
            <a:r>
              <a:rPr lang="en-US" sz="2300" dirty="0" err="1" smtClean="0"/>
              <a:t>Goldammer</a:t>
            </a:r>
            <a:r>
              <a:rPr lang="en-US" sz="2300" dirty="0" smtClean="0"/>
              <a:t>, Webster Central School District</a:t>
            </a:r>
          </a:p>
          <a:p>
            <a:r>
              <a:rPr lang="en-US" sz="2300" dirty="0" smtClean="0"/>
              <a:t>Linda </a:t>
            </a:r>
            <a:r>
              <a:rPr lang="en-US" sz="2300" dirty="0" err="1" smtClean="0"/>
              <a:t>Sykut</a:t>
            </a:r>
            <a:r>
              <a:rPr lang="en-US" sz="2300" dirty="0" smtClean="0"/>
              <a:t>, Webster Central School District</a:t>
            </a:r>
          </a:p>
          <a:p>
            <a:r>
              <a:rPr lang="en-US" sz="2300" dirty="0" smtClean="0"/>
              <a:t>Amy Weber-</a:t>
            </a:r>
            <a:r>
              <a:rPr lang="en-US" sz="2300" dirty="0" err="1" smtClean="0"/>
              <a:t>Salgo</a:t>
            </a:r>
            <a:r>
              <a:rPr lang="en-US" sz="2300" dirty="0" smtClean="0"/>
              <a:t>, Washoe County School District</a:t>
            </a:r>
          </a:p>
          <a:p>
            <a:endParaRPr lang="en-US" dirty="0"/>
          </a:p>
        </p:txBody>
      </p:sp>
      <p:pic>
        <p:nvPicPr>
          <p:cNvPr id="2050" name="Picture 2" descr="http://www.websterschools.org/pix2010/schools/0-logo.png"/>
          <p:cNvPicPr>
            <a:picLocks noChangeAspect="1" noChangeArrowheads="1"/>
          </p:cNvPicPr>
          <p:nvPr/>
        </p:nvPicPr>
        <p:blipFill>
          <a:blip r:embed="rId3" cstate="print"/>
          <a:srcRect l="48000" r="3158"/>
          <a:stretch>
            <a:fillRect/>
          </a:stretch>
        </p:blipFill>
        <p:spPr bwMode="auto">
          <a:xfrm>
            <a:off x="4724400" y="6324600"/>
            <a:ext cx="1005408" cy="457200"/>
          </a:xfrm>
          <a:prstGeom prst="rect">
            <a:avLst/>
          </a:prstGeom>
          <a:noFill/>
          <a:ln>
            <a:solidFill>
              <a:srgbClr val="898989"/>
            </a:solidFill>
          </a:ln>
        </p:spPr>
      </p:pic>
      <p:pic>
        <p:nvPicPr>
          <p:cNvPr id="2054" name="Picture 6" descr="http://cityofsparks.us/sites/default/files/assets/images/residents/WCSD_horiz2CMYK.jpg"/>
          <p:cNvPicPr>
            <a:picLocks noChangeAspect="1" noChangeArrowheads="1"/>
          </p:cNvPicPr>
          <p:nvPr/>
        </p:nvPicPr>
        <p:blipFill>
          <a:blip r:embed="rId4" cstate="print"/>
          <a:srcRect/>
          <a:stretch>
            <a:fillRect/>
          </a:stretch>
        </p:blipFill>
        <p:spPr bwMode="auto">
          <a:xfrm>
            <a:off x="3657600" y="6324600"/>
            <a:ext cx="861287" cy="457200"/>
          </a:xfrm>
          <a:prstGeom prst="rect">
            <a:avLst/>
          </a:prstGeom>
          <a:noFill/>
          <a:ln>
            <a:solidFill>
              <a:srgbClr val="898989"/>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28600" y="76200"/>
            <a:ext cx="8686800" cy="6629400"/>
            <a:chOff x="228600" y="76200"/>
            <a:chExt cx="8686800" cy="6629400"/>
          </a:xfrm>
        </p:grpSpPr>
        <p:grpSp>
          <p:nvGrpSpPr>
            <p:cNvPr id="3" name="Group 3"/>
            <p:cNvGrpSpPr/>
            <p:nvPr/>
          </p:nvGrpSpPr>
          <p:grpSpPr>
            <a:xfrm>
              <a:off x="228600" y="76200"/>
              <a:ext cx="3962400" cy="1200509"/>
              <a:chOff x="501476" y="766988"/>
              <a:chExt cx="1946620" cy="1738855"/>
            </a:xfrm>
          </p:grpSpPr>
          <p:sp>
            <p:nvSpPr>
              <p:cNvPr id="5" name="Oval 4"/>
              <p:cNvSpPr/>
              <p:nvPr/>
            </p:nvSpPr>
            <p:spPr>
              <a:xfrm>
                <a:off x="501476" y="766988"/>
                <a:ext cx="1946620" cy="173885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726086" y="960656"/>
                <a:ext cx="1436934" cy="1322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Big Idea: Develop understanding of fractions as numbers.</a:t>
                </a:r>
                <a:endParaRPr lang="en-US" sz="1800" kern="1200" dirty="0"/>
              </a:p>
            </p:txBody>
          </p:sp>
        </p:grpSp>
        <p:sp>
          <p:nvSpPr>
            <p:cNvPr id="7" name="Rounded Rectangle 6"/>
            <p:cNvSpPr/>
            <p:nvPr/>
          </p:nvSpPr>
          <p:spPr>
            <a:xfrm>
              <a:off x="288878" y="1371600"/>
              <a:ext cx="3657600" cy="1923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dirty="0">
                  <a:solidFill>
                    <a:schemeClr val="tx1"/>
                  </a:solidFill>
                </a:rPr>
                <a:t>3.NF.1. Understand a fraction 1/</a:t>
              </a:r>
              <a:r>
                <a:rPr lang="en-US" sz="1600" b="1" i="1" dirty="0">
                  <a:solidFill>
                    <a:schemeClr val="tx1"/>
                  </a:solidFill>
                </a:rPr>
                <a:t>b</a:t>
              </a:r>
              <a:r>
                <a:rPr lang="en-US" sz="1600" b="1" dirty="0">
                  <a:solidFill>
                    <a:schemeClr val="tx1"/>
                  </a:solidFill>
                </a:rPr>
                <a:t> as the quantity formed by 1 part when </a:t>
              </a:r>
              <a:r>
                <a:rPr lang="en-US" sz="1600" b="1" i="1" dirty="0">
                  <a:solidFill>
                    <a:schemeClr val="tx1"/>
                  </a:solidFill>
                </a:rPr>
                <a:t>a</a:t>
              </a:r>
              <a:r>
                <a:rPr lang="en-US" sz="1600" b="1" dirty="0">
                  <a:solidFill>
                    <a:schemeClr val="tx1"/>
                  </a:solidFill>
                </a:rPr>
                <a:t> whole is partitioned into </a:t>
              </a:r>
              <a:r>
                <a:rPr lang="en-US" sz="1600" b="1" i="1" dirty="0">
                  <a:solidFill>
                    <a:schemeClr val="tx1"/>
                  </a:solidFill>
                </a:rPr>
                <a:t>b</a:t>
              </a:r>
              <a:r>
                <a:rPr lang="en-US" sz="1600" b="1" dirty="0">
                  <a:solidFill>
                    <a:schemeClr val="tx1"/>
                  </a:solidFill>
                </a:rPr>
                <a:t> equal parts; understand a fraction </a:t>
              </a:r>
              <a:r>
                <a:rPr lang="en-US" sz="1600" b="1" i="1" dirty="0">
                  <a:solidFill>
                    <a:schemeClr val="tx1"/>
                  </a:solidFill>
                </a:rPr>
                <a:t>a</a:t>
              </a:r>
              <a:r>
                <a:rPr lang="en-US" sz="1600" b="1" dirty="0">
                  <a:solidFill>
                    <a:schemeClr val="tx1"/>
                  </a:solidFill>
                </a:rPr>
                <a:t>/</a:t>
              </a:r>
              <a:r>
                <a:rPr lang="en-US" sz="1600" b="1" i="1" dirty="0">
                  <a:solidFill>
                    <a:schemeClr val="tx1"/>
                  </a:solidFill>
                </a:rPr>
                <a:t>b</a:t>
              </a:r>
              <a:r>
                <a:rPr lang="en-US" sz="1600" b="1" dirty="0">
                  <a:solidFill>
                    <a:schemeClr val="tx1"/>
                  </a:solidFill>
                </a:rPr>
                <a:t> as the quantity formed by a parts of size 1/</a:t>
              </a:r>
              <a:r>
                <a:rPr lang="en-US" sz="1600" b="1" i="1" dirty="0">
                  <a:solidFill>
                    <a:schemeClr val="tx1"/>
                  </a:solidFill>
                </a:rPr>
                <a:t>b</a:t>
              </a:r>
              <a:r>
                <a:rPr lang="en-US" sz="1600" b="1" dirty="0">
                  <a:solidFill>
                    <a:schemeClr val="tx1"/>
                  </a:solidFill>
                </a:rPr>
                <a:t>.</a:t>
              </a:r>
            </a:p>
          </p:txBody>
        </p:sp>
        <p:sp>
          <p:nvSpPr>
            <p:cNvPr id="8" name="Rounded Rectangle 7"/>
            <p:cNvSpPr/>
            <p:nvPr/>
          </p:nvSpPr>
          <p:spPr>
            <a:xfrm>
              <a:off x="3200400" y="4953000"/>
              <a:ext cx="4206922" cy="1752600"/>
            </a:xfrm>
            <a:prstGeom prst="roundRect">
              <a:avLst/>
            </a:prstGeom>
            <a:solidFill>
              <a:srgbClr val="927AAE"/>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3.G.2</a:t>
              </a:r>
              <a:r>
                <a:rPr lang="en-US" sz="1400" dirty="0" smtClean="0"/>
                <a:t> </a:t>
              </a:r>
              <a:r>
                <a:rPr lang="en-US" sz="1400" b="1" dirty="0">
                  <a:solidFill>
                    <a:schemeClr val="tx1"/>
                  </a:solidFill>
                </a:rPr>
                <a:t>Partition shapes </a:t>
              </a:r>
              <a:r>
                <a:rPr lang="en-US" sz="1400" dirty="0">
                  <a:solidFill>
                    <a:schemeClr val="accent4">
                      <a:lumMod val="60000"/>
                      <a:lumOff val="40000"/>
                    </a:schemeClr>
                  </a:solidFill>
                </a:rPr>
                <a:t>into parts with </a:t>
              </a:r>
              <a:r>
                <a:rPr lang="en-US" sz="1400" b="1" dirty="0">
                  <a:solidFill>
                    <a:schemeClr val="tx1"/>
                  </a:solidFill>
                </a:rPr>
                <a:t>equal areas</a:t>
              </a:r>
              <a:r>
                <a:rPr lang="en-US" sz="1400" dirty="0"/>
                <a:t>. </a:t>
              </a:r>
              <a:r>
                <a:rPr lang="en-US" sz="1400" dirty="0">
                  <a:solidFill>
                    <a:schemeClr val="accent4">
                      <a:lumMod val="60000"/>
                      <a:lumOff val="40000"/>
                    </a:schemeClr>
                  </a:solidFill>
                </a:rPr>
                <a:t>Express the area of </a:t>
              </a:r>
              <a:r>
                <a:rPr lang="en-US" sz="1400" dirty="0" smtClean="0">
                  <a:solidFill>
                    <a:schemeClr val="accent4">
                      <a:lumMod val="60000"/>
                      <a:lumOff val="40000"/>
                    </a:schemeClr>
                  </a:solidFill>
                </a:rPr>
                <a:t>each part </a:t>
              </a:r>
              <a:r>
                <a:rPr lang="en-US" sz="1400" dirty="0">
                  <a:solidFill>
                    <a:schemeClr val="accent4">
                      <a:lumMod val="60000"/>
                      <a:lumOff val="40000"/>
                    </a:schemeClr>
                  </a:solidFill>
                </a:rPr>
                <a:t>as a unit fraction of the </a:t>
              </a:r>
              <a:r>
                <a:rPr lang="en-US" sz="1400" b="1" dirty="0">
                  <a:solidFill>
                    <a:schemeClr val="tx1"/>
                  </a:solidFill>
                </a:rPr>
                <a:t>whole</a:t>
              </a:r>
              <a:r>
                <a:rPr lang="en-US" sz="1400" dirty="0"/>
                <a:t>. </a:t>
              </a:r>
              <a:r>
                <a:rPr lang="en-US" sz="1400" i="1" dirty="0">
                  <a:solidFill>
                    <a:schemeClr val="accent4">
                      <a:lumMod val="60000"/>
                      <a:lumOff val="40000"/>
                    </a:schemeClr>
                  </a:solidFill>
                </a:rPr>
                <a:t>For example,</a:t>
              </a:r>
              <a:r>
                <a:rPr lang="en-US" sz="1400" i="1" dirty="0"/>
                <a:t> </a:t>
              </a:r>
              <a:r>
                <a:rPr lang="en-US" sz="1400" b="1" i="1" dirty="0">
                  <a:solidFill>
                    <a:schemeClr val="tx1"/>
                  </a:solidFill>
                </a:rPr>
                <a:t>partition a shape </a:t>
              </a:r>
              <a:r>
                <a:rPr lang="en-US" sz="1400" i="1" dirty="0">
                  <a:solidFill>
                    <a:schemeClr val="accent4">
                      <a:lumMod val="60000"/>
                      <a:lumOff val="40000"/>
                    </a:schemeClr>
                  </a:solidFill>
                </a:rPr>
                <a:t>into </a:t>
              </a:r>
              <a:r>
                <a:rPr lang="en-US" sz="1400" i="1" dirty="0" smtClean="0">
                  <a:solidFill>
                    <a:schemeClr val="accent4">
                      <a:lumMod val="60000"/>
                      <a:lumOff val="40000"/>
                    </a:schemeClr>
                  </a:solidFill>
                </a:rPr>
                <a:t>4 parts </a:t>
              </a:r>
              <a:r>
                <a:rPr lang="en-US" sz="1400" i="1" dirty="0">
                  <a:solidFill>
                    <a:schemeClr val="accent4">
                      <a:lumMod val="60000"/>
                      <a:lumOff val="40000"/>
                    </a:schemeClr>
                  </a:solidFill>
                </a:rPr>
                <a:t>with equal area, and describe the area of each part as 1/4 of the </a:t>
              </a:r>
              <a:r>
                <a:rPr lang="en-US" sz="1400" i="1" dirty="0" smtClean="0">
                  <a:solidFill>
                    <a:schemeClr val="accent4">
                      <a:lumMod val="60000"/>
                      <a:lumOff val="40000"/>
                    </a:schemeClr>
                  </a:solidFill>
                </a:rPr>
                <a:t>area of the shape</a:t>
              </a:r>
              <a:r>
                <a:rPr lang="en-US" sz="1400" i="1" dirty="0" smtClean="0"/>
                <a:t>.  </a:t>
              </a:r>
              <a:endParaRPr lang="en-US" sz="1400" dirty="0"/>
            </a:p>
            <a:p>
              <a:pPr lvl="0"/>
              <a:endParaRPr lang="en-US" sz="2800" dirty="0"/>
            </a:p>
          </p:txBody>
        </p:sp>
        <p:sp>
          <p:nvSpPr>
            <p:cNvPr id="11" name="Rounded Rectangle 10"/>
            <p:cNvSpPr/>
            <p:nvPr/>
          </p:nvSpPr>
          <p:spPr>
            <a:xfrm>
              <a:off x="4343400" y="3200400"/>
              <a:ext cx="4343400" cy="1638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3.MD.4</a:t>
              </a:r>
              <a:r>
                <a:rPr lang="en-US" sz="1400" dirty="0" smtClean="0"/>
                <a:t> </a:t>
              </a:r>
              <a:r>
                <a:rPr lang="en-US" sz="1400" dirty="0" smtClean="0">
                  <a:solidFill>
                    <a:srgbClr val="FFFF00"/>
                  </a:solidFill>
                </a:rPr>
                <a:t>Generate </a:t>
              </a:r>
              <a:r>
                <a:rPr lang="en-US" sz="1400" dirty="0">
                  <a:solidFill>
                    <a:srgbClr val="FFFF00"/>
                  </a:solidFill>
                </a:rPr>
                <a:t>measurement data by measuring lengths using rulers </a:t>
              </a:r>
              <a:r>
                <a:rPr lang="en-US" sz="1400" dirty="0" smtClean="0">
                  <a:solidFill>
                    <a:srgbClr val="FFFF00"/>
                  </a:solidFill>
                </a:rPr>
                <a:t>marked with </a:t>
              </a:r>
              <a:r>
                <a:rPr lang="en-US" sz="1400" b="1" dirty="0">
                  <a:solidFill>
                    <a:srgbClr val="FFFF00"/>
                  </a:solidFill>
                </a:rPr>
                <a:t>halves and fourths </a:t>
              </a:r>
              <a:r>
                <a:rPr lang="en-US" sz="1400" dirty="0">
                  <a:solidFill>
                    <a:srgbClr val="FFFF00"/>
                  </a:solidFill>
                </a:rPr>
                <a:t>of an inch. Show the data by making a </a:t>
              </a:r>
              <a:r>
                <a:rPr lang="en-US" sz="1400" dirty="0" smtClean="0">
                  <a:solidFill>
                    <a:srgbClr val="FFFF00"/>
                  </a:solidFill>
                </a:rPr>
                <a:t>line plot</a:t>
              </a:r>
              <a:r>
                <a:rPr lang="en-US" sz="1400" dirty="0">
                  <a:solidFill>
                    <a:srgbClr val="FFFF00"/>
                  </a:solidFill>
                </a:rPr>
                <a:t>, where the horizontal scale is marked off in </a:t>
              </a:r>
              <a:r>
                <a:rPr lang="en-US" sz="1400" b="1" dirty="0">
                  <a:solidFill>
                    <a:schemeClr val="tx1"/>
                  </a:solidFill>
                </a:rPr>
                <a:t>appropriate units</a:t>
              </a:r>
              <a:r>
                <a:rPr lang="en-US" sz="1400" dirty="0" smtClean="0"/>
                <a:t>— </a:t>
              </a:r>
              <a:r>
                <a:rPr lang="en-US" sz="1400" b="1" dirty="0" smtClean="0">
                  <a:solidFill>
                    <a:schemeClr val="tx1"/>
                  </a:solidFill>
                </a:rPr>
                <a:t>whole </a:t>
              </a:r>
              <a:r>
                <a:rPr lang="en-US" sz="1400" b="1" dirty="0">
                  <a:solidFill>
                    <a:schemeClr val="tx1"/>
                  </a:solidFill>
                </a:rPr>
                <a:t>numbers, halves, or quarters</a:t>
              </a:r>
              <a:r>
                <a:rPr lang="en-US" sz="1400" dirty="0"/>
                <a:t>.</a:t>
              </a:r>
            </a:p>
          </p:txBody>
        </p:sp>
        <p:sp>
          <p:nvSpPr>
            <p:cNvPr id="12" name="Rounded Rectangle 11"/>
            <p:cNvSpPr/>
            <p:nvPr/>
          </p:nvSpPr>
          <p:spPr>
            <a:xfrm>
              <a:off x="4191000" y="1530527"/>
              <a:ext cx="4724400" cy="15626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3.MD.1</a:t>
              </a:r>
              <a:r>
                <a:rPr lang="en-US" sz="1400" dirty="0" smtClean="0">
                  <a:solidFill>
                    <a:schemeClr val="tx1"/>
                  </a:solidFill>
                </a:rPr>
                <a:t> </a:t>
              </a:r>
              <a:r>
                <a:rPr lang="en-US" sz="1400" dirty="0">
                  <a:solidFill>
                    <a:srgbClr val="FFFF00"/>
                  </a:solidFill>
                </a:rPr>
                <a:t>Tell and write time to the nearest minute and measure </a:t>
              </a:r>
              <a:r>
                <a:rPr lang="en-US" sz="1400" b="1" dirty="0">
                  <a:solidFill>
                    <a:schemeClr val="tx1"/>
                  </a:solidFill>
                </a:rPr>
                <a:t>time </a:t>
              </a:r>
              <a:r>
                <a:rPr lang="en-US" sz="1400" b="1" dirty="0" smtClean="0">
                  <a:solidFill>
                    <a:schemeClr val="tx1"/>
                  </a:solidFill>
                </a:rPr>
                <a:t>intervals </a:t>
              </a:r>
              <a:r>
                <a:rPr lang="en-US" sz="1400" dirty="0" smtClean="0">
                  <a:solidFill>
                    <a:srgbClr val="FFFF00"/>
                  </a:solidFill>
                </a:rPr>
                <a:t>in </a:t>
              </a:r>
              <a:r>
                <a:rPr lang="en-US" sz="1400" dirty="0">
                  <a:solidFill>
                    <a:srgbClr val="FFFF00"/>
                  </a:solidFill>
                </a:rPr>
                <a:t>minutes. Solve word problems involving addition and </a:t>
              </a:r>
              <a:r>
                <a:rPr lang="en-US" sz="1400" dirty="0" smtClean="0">
                  <a:solidFill>
                    <a:srgbClr val="FFFF00"/>
                  </a:solidFill>
                </a:rPr>
                <a:t>subtraction of </a:t>
              </a:r>
              <a:r>
                <a:rPr lang="en-US" sz="1400" dirty="0">
                  <a:solidFill>
                    <a:srgbClr val="FFFF00"/>
                  </a:solidFill>
                </a:rPr>
                <a:t>time intervals in minutes, e.g., by representing the problem on </a:t>
              </a:r>
              <a:r>
                <a:rPr lang="en-US" sz="1400" dirty="0" smtClean="0">
                  <a:solidFill>
                    <a:srgbClr val="FFFF00"/>
                  </a:solidFill>
                </a:rPr>
                <a:t>a</a:t>
              </a:r>
              <a:r>
                <a:rPr lang="en-US" sz="1400" dirty="0" smtClean="0">
                  <a:solidFill>
                    <a:schemeClr val="tx1"/>
                  </a:solidFill>
                </a:rPr>
                <a:t> </a:t>
              </a:r>
              <a:r>
                <a:rPr lang="en-US" sz="1400" b="1" dirty="0" smtClean="0">
                  <a:solidFill>
                    <a:schemeClr val="tx1"/>
                  </a:solidFill>
                </a:rPr>
                <a:t>number </a:t>
              </a:r>
              <a:r>
                <a:rPr lang="en-US" sz="1400" b="1" dirty="0">
                  <a:solidFill>
                    <a:schemeClr val="tx1"/>
                  </a:solidFill>
                </a:rPr>
                <a:t>line diagram.</a:t>
              </a:r>
            </a:p>
            <a:p>
              <a:r>
                <a:rPr lang="en-US" sz="1400" dirty="0"/>
                <a:t> </a:t>
              </a:r>
            </a:p>
          </p:txBody>
        </p:sp>
        <p:sp>
          <p:nvSpPr>
            <p:cNvPr id="13" name="Rounded Rectangle 12"/>
            <p:cNvSpPr/>
            <p:nvPr/>
          </p:nvSpPr>
          <p:spPr>
            <a:xfrm>
              <a:off x="304800" y="3429000"/>
              <a:ext cx="2819400" cy="2819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3.OA.2</a:t>
              </a:r>
              <a:r>
                <a:rPr lang="en-US" sz="1400" dirty="0" smtClean="0">
                  <a:solidFill>
                    <a:schemeClr val="accent3">
                      <a:lumMod val="75000"/>
                    </a:schemeClr>
                  </a:solidFill>
                </a:rPr>
                <a:t> </a:t>
              </a:r>
              <a:r>
                <a:rPr lang="en-US" sz="1400" dirty="0">
                  <a:solidFill>
                    <a:schemeClr val="accent3">
                      <a:lumMod val="75000"/>
                    </a:schemeClr>
                  </a:solidFill>
                </a:rPr>
                <a:t>Interpret whole-number quotients of whole numbers, e.g., </a:t>
              </a:r>
              <a:r>
                <a:rPr lang="en-US" sz="1400" dirty="0" smtClean="0">
                  <a:solidFill>
                    <a:schemeClr val="accent3">
                      <a:lumMod val="75000"/>
                    </a:schemeClr>
                  </a:solidFill>
                </a:rPr>
                <a:t>interpret 56 </a:t>
              </a:r>
              <a:r>
                <a:rPr lang="en-US" sz="1400" dirty="0">
                  <a:solidFill>
                    <a:schemeClr val="accent3">
                      <a:lumMod val="75000"/>
                    </a:schemeClr>
                  </a:solidFill>
                </a:rPr>
                <a:t>÷ 8 as the number of objects in each share when 56 objects </a:t>
              </a:r>
              <a:r>
                <a:rPr lang="en-US" sz="1400" dirty="0" smtClean="0">
                  <a:solidFill>
                    <a:schemeClr val="accent3">
                      <a:lumMod val="75000"/>
                    </a:schemeClr>
                  </a:solidFill>
                </a:rPr>
                <a:t>are </a:t>
              </a:r>
              <a:r>
                <a:rPr lang="en-US" sz="1400" b="1" dirty="0" smtClean="0">
                  <a:solidFill>
                    <a:schemeClr val="tx1"/>
                  </a:solidFill>
                </a:rPr>
                <a:t>partitioned </a:t>
              </a:r>
              <a:r>
                <a:rPr lang="en-US" sz="1400" b="1" dirty="0">
                  <a:solidFill>
                    <a:schemeClr val="tx1"/>
                  </a:solidFill>
                </a:rPr>
                <a:t>equally </a:t>
              </a:r>
              <a:r>
                <a:rPr lang="en-US" sz="1400" dirty="0">
                  <a:solidFill>
                    <a:schemeClr val="accent3">
                      <a:lumMod val="75000"/>
                    </a:schemeClr>
                  </a:solidFill>
                </a:rPr>
                <a:t>into 8 shares, or as a number of shares when</a:t>
              </a:r>
            </a:p>
            <a:p>
              <a:r>
                <a:rPr lang="en-US" sz="1400" dirty="0">
                  <a:solidFill>
                    <a:schemeClr val="accent3">
                      <a:lumMod val="75000"/>
                    </a:schemeClr>
                  </a:solidFill>
                </a:rPr>
                <a:t>56 objects are </a:t>
              </a:r>
              <a:r>
                <a:rPr lang="en-US" sz="1400" b="1" dirty="0">
                  <a:solidFill>
                    <a:schemeClr val="tx1"/>
                  </a:solidFill>
                </a:rPr>
                <a:t>partitioned</a:t>
              </a:r>
              <a:r>
                <a:rPr lang="en-US" sz="1400" dirty="0"/>
                <a:t> </a:t>
              </a:r>
              <a:r>
                <a:rPr lang="en-US" sz="1400" dirty="0">
                  <a:solidFill>
                    <a:schemeClr val="accent3">
                      <a:lumMod val="75000"/>
                    </a:schemeClr>
                  </a:solidFill>
                </a:rPr>
                <a:t>into</a:t>
              </a:r>
              <a:r>
                <a:rPr lang="en-US" sz="1400" dirty="0"/>
                <a:t> </a:t>
              </a:r>
              <a:r>
                <a:rPr lang="en-US" sz="1400" b="1" dirty="0">
                  <a:solidFill>
                    <a:schemeClr val="tx1"/>
                  </a:solidFill>
                </a:rPr>
                <a:t>equal shares </a:t>
              </a:r>
              <a:r>
                <a:rPr lang="en-US" sz="1400" dirty="0">
                  <a:solidFill>
                    <a:schemeClr val="accent3">
                      <a:lumMod val="75000"/>
                    </a:schemeClr>
                  </a:solidFill>
                </a:rPr>
                <a:t>of 8 objects </a:t>
              </a:r>
              <a:r>
                <a:rPr lang="en-US" sz="1400" dirty="0" smtClean="0">
                  <a:solidFill>
                    <a:schemeClr val="accent3">
                      <a:lumMod val="75000"/>
                    </a:schemeClr>
                  </a:solidFill>
                </a:rPr>
                <a:t>each.</a:t>
              </a:r>
              <a:endParaRPr lang="en-US" sz="1400" dirty="0">
                <a:solidFill>
                  <a:schemeClr val="accent3">
                    <a:lumMod val="75000"/>
                  </a:schemeClr>
                </a:solidFill>
              </a:endParaRPr>
            </a:p>
          </p:txBody>
        </p:sp>
        <p:sp>
          <p:nvSpPr>
            <p:cNvPr id="14" name="Rounded Rectangle 13"/>
            <p:cNvSpPr/>
            <p:nvPr/>
          </p:nvSpPr>
          <p:spPr>
            <a:xfrm>
              <a:off x="4343400" y="209909"/>
              <a:ext cx="4343400" cy="1011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3.NF.3a </a:t>
              </a:r>
              <a:r>
                <a:rPr lang="en-US" sz="1400" b="1" dirty="0">
                  <a:solidFill>
                    <a:schemeClr val="tx1"/>
                  </a:solidFill>
                </a:rPr>
                <a:t>Understand two fractions as equivalent (equal) if they are </a:t>
              </a:r>
              <a:r>
                <a:rPr lang="en-US" sz="1400" b="1" dirty="0" smtClean="0">
                  <a:solidFill>
                    <a:schemeClr val="tx1"/>
                  </a:solidFill>
                </a:rPr>
                <a:t>the same </a:t>
              </a:r>
              <a:r>
                <a:rPr lang="en-US" sz="1400" b="1" dirty="0">
                  <a:solidFill>
                    <a:schemeClr val="tx1"/>
                  </a:solidFill>
                </a:rPr>
                <a:t>size, or the same point on a number line.</a:t>
              </a:r>
            </a:p>
          </p:txBody>
        </p:sp>
        <p:grpSp>
          <p:nvGrpSpPr>
            <p:cNvPr id="4" name="Group 25"/>
            <p:cNvGrpSpPr/>
            <p:nvPr/>
          </p:nvGrpSpPr>
          <p:grpSpPr>
            <a:xfrm>
              <a:off x="533401" y="1123217"/>
              <a:ext cx="7707289" cy="5125183"/>
              <a:chOff x="533401" y="956675"/>
              <a:chExt cx="7707289" cy="5125183"/>
            </a:xfrm>
          </p:grpSpPr>
          <p:cxnSp>
            <p:nvCxnSpPr>
              <p:cNvPr id="18" name="Curved Connector 17"/>
              <p:cNvCxnSpPr/>
              <p:nvPr/>
            </p:nvCxnSpPr>
            <p:spPr>
              <a:xfrm rot="16200000" flipH="1">
                <a:off x="508664" y="2223163"/>
                <a:ext cx="1154373" cy="11049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1783876" y="5098329"/>
                <a:ext cx="2026124" cy="983529"/>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5400000" flipH="1" flipV="1">
                <a:off x="6705600" y="4938858"/>
                <a:ext cx="1447800" cy="533401"/>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V="1">
                <a:off x="7542275" y="2654384"/>
                <a:ext cx="852342" cy="544489"/>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flipV="1">
                <a:off x="5755091" y="956675"/>
                <a:ext cx="1102909" cy="723184"/>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30" name="Curved Connector 29"/>
          <p:cNvCxnSpPr/>
          <p:nvPr/>
        </p:nvCxnSpPr>
        <p:spPr>
          <a:xfrm rot="10800000" flipV="1">
            <a:off x="2796938" y="2743200"/>
            <a:ext cx="2384662" cy="14097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endCxn id="7" idx="3"/>
          </p:cNvCxnSpPr>
          <p:nvPr/>
        </p:nvCxnSpPr>
        <p:spPr>
          <a:xfrm rot="16200000" flipV="1">
            <a:off x="3263967" y="3015957"/>
            <a:ext cx="2142948" cy="777925"/>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5400000">
            <a:off x="3843574" y="2108934"/>
            <a:ext cx="5343051" cy="2182931"/>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4"/>
          </p:nvPr>
        </p:nvSpPr>
        <p:spPr/>
        <p:txBody>
          <a:bodyPr/>
          <a:lstStyle/>
          <a:p>
            <a:fld id="{E6C711A5-5321-4724-BDA3-06CF6441090E}" type="slidenum">
              <a:rPr lang="en-US" smtClean="0"/>
              <a:pPr/>
              <a:t>10</a:t>
            </a:fld>
            <a:endParaRPr lang="en-US" dirty="0"/>
          </a:p>
        </p:txBody>
      </p:sp>
      <p:sp>
        <p:nvSpPr>
          <p:cNvPr id="25" name="Footer Placeholder 24"/>
          <p:cNvSpPr>
            <a:spLocks noGrp="1"/>
          </p:cNvSpPr>
          <p:nvPr>
            <p:ph type="ftr" sz="quarter" idx="3"/>
          </p:nvPr>
        </p:nvSpPr>
        <p:spPr/>
        <p:txBody>
          <a:bodyPr/>
          <a:lstStyle/>
          <a:p>
            <a:r>
              <a:rPr lang="en-US" smtClean="0"/>
              <a:t>Goldammer, Sykut, Weber-Salgo</a:t>
            </a:r>
            <a:endParaRPr lang="en-US" dirty="0"/>
          </a:p>
        </p:txBody>
      </p:sp>
    </p:spTree>
    <p:extLst>
      <p:ext uri="{BB962C8B-B14F-4D97-AF65-F5344CB8AC3E}">
        <p14:creationId xmlns:p14="http://schemas.microsoft.com/office/powerpoint/2010/main" val="5177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1748719"/>
            <a:ext cx="3349488" cy="4438471"/>
            <a:chOff x="2514600" y="185887"/>
            <a:chExt cx="2660650" cy="4194025"/>
          </a:xfrm>
        </p:grpSpPr>
        <p:pic>
          <p:nvPicPr>
            <p:cNvPr id="5" name="Picture 5" descr="C:\Users\asalgo\AppData\Local\Microsoft\Windows\Temporary Internet Files\Content.IE5\ZMHWT5DO\MC9004343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85887"/>
              <a:ext cx="2660650" cy="4194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5600" y="762000"/>
              <a:ext cx="1828800" cy="923330"/>
            </a:xfrm>
            <a:prstGeom prst="rect">
              <a:avLst/>
            </a:prstGeom>
            <a:noFill/>
          </p:spPr>
          <p:txBody>
            <a:bodyPr wrap="square" rtlCol="0">
              <a:spAutoFit/>
            </a:bodyPr>
            <a:lstStyle/>
            <a:p>
              <a:r>
                <a:rPr lang="en-US" dirty="0" smtClean="0"/>
                <a:t>My Fraction Unit </a:t>
              </a:r>
            </a:p>
            <a:p>
              <a:r>
                <a:rPr lang="en-US" dirty="0" smtClean="0"/>
                <a:t>March 5</a:t>
              </a:r>
              <a:r>
                <a:rPr lang="en-US" baseline="30000" dirty="0" smtClean="0"/>
                <a:t>th</a:t>
              </a:r>
              <a:r>
                <a:rPr lang="en-US" dirty="0" smtClean="0"/>
                <a:t>-23</a:t>
              </a:r>
              <a:r>
                <a:rPr lang="en-US" baseline="30000" dirty="0" smtClean="0"/>
                <a:t>rd</a:t>
              </a:r>
              <a:endParaRPr lang="en-US" dirty="0" smtClean="0"/>
            </a:p>
            <a:p>
              <a:endParaRPr lang="en-US" dirty="0"/>
            </a:p>
          </p:txBody>
        </p:sp>
      </p:grpSp>
      <p:sp>
        <p:nvSpPr>
          <p:cNvPr id="7" name="TextBox 6"/>
          <p:cNvSpPr txBox="1"/>
          <p:nvPr/>
        </p:nvSpPr>
        <p:spPr>
          <a:xfrm>
            <a:off x="609600" y="304800"/>
            <a:ext cx="3657600" cy="1661993"/>
          </a:xfrm>
          <a:prstGeom prst="rect">
            <a:avLst/>
          </a:prstGeom>
          <a:noFill/>
        </p:spPr>
        <p:txBody>
          <a:bodyPr wrap="square" rtlCol="0">
            <a:spAutoFit/>
          </a:bodyPr>
          <a:lstStyle/>
          <a:p>
            <a:r>
              <a:rPr lang="en-US" sz="2800" b="1" dirty="0" smtClean="0">
                <a:solidFill>
                  <a:srgbClr val="CC0033"/>
                </a:solidFill>
              </a:rPr>
              <a:t>Big Idea: Develop understanding of fractions as numbers</a:t>
            </a:r>
          </a:p>
          <a:p>
            <a:endParaRPr lang="en-US" dirty="0"/>
          </a:p>
        </p:txBody>
      </p:sp>
      <p:sp>
        <p:nvSpPr>
          <p:cNvPr id="11" name="Cloud Callout 10"/>
          <p:cNvSpPr/>
          <p:nvPr/>
        </p:nvSpPr>
        <p:spPr>
          <a:xfrm rot="1291282">
            <a:off x="3959088" y="457200"/>
            <a:ext cx="4803912" cy="4648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0" y="1530965"/>
            <a:ext cx="3733800" cy="2431435"/>
          </a:xfrm>
          <a:prstGeom prst="rect">
            <a:avLst/>
          </a:prstGeom>
          <a:noFill/>
        </p:spPr>
        <p:txBody>
          <a:bodyPr wrap="square" rtlCol="0">
            <a:spAutoFit/>
          </a:bodyPr>
          <a:lstStyle/>
          <a:p>
            <a:pPr algn="ctr"/>
            <a:r>
              <a:rPr lang="en-US" sz="1900" dirty="0" smtClean="0"/>
              <a:t>My fraction teaching takes place all year long, with a deep focus at intervals throughout the year.  I can use the language of fractions to help me teach measurement, geometry, and operations and I can use the language from the other domains to help me teach fractions.   </a:t>
            </a:r>
            <a:endParaRPr lang="en-US" sz="1900" dirty="0"/>
          </a:p>
        </p:txBody>
      </p:sp>
      <p:sp>
        <p:nvSpPr>
          <p:cNvPr id="10" name="Rectangle 9"/>
          <p:cNvSpPr/>
          <p:nvPr/>
        </p:nvSpPr>
        <p:spPr>
          <a:xfrm>
            <a:off x="1371600" y="2088176"/>
            <a:ext cx="1447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Slide Number Placeholder 8"/>
          <p:cNvSpPr>
            <a:spLocks noGrp="1"/>
          </p:cNvSpPr>
          <p:nvPr>
            <p:ph type="sldNum" sz="quarter" idx="4"/>
          </p:nvPr>
        </p:nvSpPr>
        <p:spPr/>
        <p:txBody>
          <a:bodyPr/>
          <a:lstStyle/>
          <a:p>
            <a:fld id="{E6C711A5-5321-4724-BDA3-06CF6441090E}" type="slidenum">
              <a:rPr lang="en-US" smtClean="0"/>
              <a:pPr/>
              <a:t>11</a:t>
            </a:fld>
            <a:endParaRPr lang="en-US" dirty="0"/>
          </a:p>
        </p:txBody>
      </p:sp>
      <p:sp>
        <p:nvSpPr>
          <p:cNvPr id="12" name="Footer Placeholder 11"/>
          <p:cNvSpPr>
            <a:spLocks noGrp="1"/>
          </p:cNvSpPr>
          <p:nvPr>
            <p:ph type="ftr" sz="quarter" idx="3"/>
          </p:nvPr>
        </p:nvSpPr>
        <p:spPr/>
        <p:txBody>
          <a:bodyPr/>
          <a:lstStyle/>
          <a:p>
            <a:r>
              <a:rPr lang="en-US" smtClean="0"/>
              <a:t>Goldammer, Sykut, Weber-Salgo</a:t>
            </a:r>
            <a:endParaRPr lang="en-US" dirty="0"/>
          </a:p>
        </p:txBody>
      </p:sp>
    </p:spTree>
    <p:extLst>
      <p:ext uri="{BB962C8B-B14F-4D97-AF65-F5344CB8AC3E}">
        <p14:creationId xmlns:p14="http://schemas.microsoft.com/office/powerpoint/2010/main" val="401622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Using what I just learned, what questions will I ask students during the learning walk?</a:t>
            </a:r>
          </a:p>
          <a:p>
            <a:endParaRPr lang="en-US" dirty="0" smtClean="0"/>
          </a:p>
          <a:p>
            <a:r>
              <a:rPr lang="en-US" dirty="0" smtClean="0"/>
              <a:t>In an opportunity during a follow-up conversation with the teacher, what are potential questions I will ask?</a:t>
            </a:r>
          </a:p>
          <a:p>
            <a:endParaRPr lang="en-US" dirty="0" smtClean="0"/>
          </a:p>
          <a:p>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Standards for Mathematical Practice</a:t>
            </a:r>
            <a:endParaRPr lang="en-US" sz="3600" dirty="0">
              <a:solidFill>
                <a:srgbClr val="C00000"/>
              </a:solidFill>
            </a:endParaRPr>
          </a:p>
        </p:txBody>
      </p:sp>
      <p:sp>
        <p:nvSpPr>
          <p:cNvPr id="7" name="Content Placeholder 6"/>
          <p:cNvSpPr>
            <a:spLocks noGrp="1"/>
          </p:cNvSpPr>
          <p:nvPr>
            <p:ph idx="1"/>
          </p:nvPr>
        </p:nvSpPr>
        <p:spPr/>
        <p:txBody>
          <a:bodyPr>
            <a:normAutofit fontScale="70000" lnSpcReduction="20000"/>
          </a:bodyPr>
          <a:lstStyle/>
          <a:p>
            <a:r>
              <a:rPr lang="en-US" dirty="0" smtClean="0"/>
              <a:t>Make sense of problems and persevere in solving them</a:t>
            </a:r>
          </a:p>
          <a:p>
            <a:endParaRPr lang="en-US" dirty="0" smtClean="0"/>
          </a:p>
          <a:p>
            <a:r>
              <a:rPr lang="en-US" dirty="0" smtClean="0"/>
              <a:t>Reason abstractly and quantitatively</a:t>
            </a:r>
          </a:p>
          <a:p>
            <a:endParaRPr lang="en-US" dirty="0" smtClean="0"/>
          </a:p>
          <a:p>
            <a:r>
              <a:rPr lang="en-US" dirty="0" smtClean="0"/>
              <a:t>Construct viable arguments and critique the reasoning of others</a:t>
            </a:r>
          </a:p>
          <a:p>
            <a:endParaRPr lang="en-US" dirty="0" smtClean="0"/>
          </a:p>
          <a:p>
            <a:r>
              <a:rPr lang="en-US" dirty="0" smtClean="0"/>
              <a:t>Model with mathematics</a:t>
            </a:r>
          </a:p>
          <a:p>
            <a:endParaRPr lang="en-US" dirty="0" smtClean="0"/>
          </a:p>
          <a:p>
            <a:r>
              <a:rPr lang="en-US" dirty="0" smtClean="0"/>
              <a:t>Use appropriate tools strategically</a:t>
            </a:r>
          </a:p>
          <a:p>
            <a:endParaRPr lang="en-US" dirty="0" smtClean="0"/>
          </a:p>
          <a:p>
            <a:r>
              <a:rPr lang="en-US" dirty="0" smtClean="0"/>
              <a:t>Attend to precision</a:t>
            </a:r>
          </a:p>
          <a:p>
            <a:endParaRPr lang="en-US" dirty="0" smtClean="0"/>
          </a:p>
          <a:p>
            <a:r>
              <a:rPr lang="en-US" dirty="0" smtClean="0"/>
              <a:t>Look for and make use of structure</a:t>
            </a:r>
          </a:p>
          <a:p>
            <a:endParaRPr lang="en-US" dirty="0" smtClean="0"/>
          </a:p>
          <a:p>
            <a:r>
              <a:rPr lang="en-US" dirty="0" smtClean="0"/>
              <a:t>Look for and express regularity in repeated reasoning</a:t>
            </a:r>
          </a:p>
          <a:p>
            <a:endParaRPr lang="en-US" dirty="0" smtClean="0"/>
          </a:p>
          <a:p>
            <a:endParaRPr lang="en-US" dirty="0" smtClean="0"/>
          </a:p>
          <a:p>
            <a:endParaRPr lang="en-US" dirty="0"/>
          </a:p>
        </p:txBody>
      </p:sp>
      <p:sp>
        <p:nvSpPr>
          <p:cNvPr id="5" name="Content Placeholder 2"/>
          <p:cNvSpPr txBox="1">
            <a:spLocks/>
          </p:cNvSpPr>
          <p:nvPr/>
        </p:nvSpPr>
        <p:spPr>
          <a:xfrm>
            <a:off x="381000" y="1143000"/>
            <a:ext cx="8183880" cy="5257800"/>
          </a:xfrm>
          <a:prstGeom prst="rect">
            <a:avLst/>
          </a:prstGeom>
          <a:ln>
            <a:noFill/>
          </a:ln>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Tx/>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4"/>
          </p:nvPr>
        </p:nvSpPr>
        <p:spPr/>
        <p:txBody>
          <a:bodyPr/>
          <a:lstStyle/>
          <a:p>
            <a:fld id="{E6C711A5-5321-4724-BDA3-06CF6441090E}" type="slidenum">
              <a:rPr lang="en-US" smtClean="0"/>
              <a:pPr/>
              <a:t>13</a:t>
            </a:fld>
            <a:endParaRPr lang="en-US" dirty="0"/>
          </a:p>
        </p:txBody>
      </p:sp>
      <p:sp>
        <p:nvSpPr>
          <p:cNvPr id="8" name="Footer Placeholder 7"/>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are the first three words in each mathematical practice?</a:t>
            </a:r>
          </a:p>
          <a:p>
            <a:endParaRPr lang="en-US" dirty="0" smtClean="0"/>
          </a:p>
          <a:p>
            <a:r>
              <a:rPr lang="en-US" i="1" dirty="0" smtClean="0"/>
              <a:t>Mathematically proficient students….</a:t>
            </a:r>
            <a:endParaRPr lang="en-US" i="1"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solidFill>
                  <a:srgbClr val="C00000"/>
                </a:solidFill>
              </a:rPr>
              <a:t>MP 1: Make sense of problems and persevere in solving them.</a:t>
            </a:r>
            <a:endParaRPr lang="en-US" sz="2800" dirty="0">
              <a:solidFill>
                <a:srgbClr val="C00000"/>
              </a:solidFill>
            </a:endParaRPr>
          </a:p>
        </p:txBody>
      </p:sp>
      <p:sp>
        <p:nvSpPr>
          <p:cNvPr id="8" name="Content Placeholder 7"/>
          <p:cNvSpPr>
            <a:spLocks noGrp="1"/>
          </p:cNvSpPr>
          <p:nvPr>
            <p:ph idx="1"/>
          </p:nvPr>
        </p:nvSpPr>
        <p:spPr/>
        <p:txBody>
          <a:bodyPr>
            <a:normAutofit/>
          </a:bodyPr>
          <a:lstStyle/>
          <a:p>
            <a:pPr marL="265176" indent="-265176" fontAlgn="auto">
              <a:spcBef>
                <a:spcPts val="250"/>
              </a:spcBef>
              <a:spcAft>
                <a:spcPts val="0"/>
              </a:spcAft>
              <a:buSzPct val="80000"/>
              <a:buNone/>
              <a:defRPr/>
            </a:pPr>
            <a:r>
              <a:rPr lang="en-US" sz="1800" dirty="0" smtClean="0"/>
              <a:t>Mathematically Proficient Students:</a:t>
            </a:r>
          </a:p>
          <a:p>
            <a:pPr marL="265176" indent="-265176" fontAlgn="auto">
              <a:spcBef>
                <a:spcPts val="250"/>
              </a:spcBef>
              <a:spcAft>
                <a:spcPts val="0"/>
              </a:spcAft>
              <a:buSzPct val="80000"/>
              <a:buFont typeface="Wingdings 2"/>
              <a:buChar char=""/>
              <a:defRPr/>
            </a:pPr>
            <a:r>
              <a:rPr lang="en-US" sz="1800" dirty="0" smtClean="0"/>
              <a:t>Explain the meaning of the problem to themselves</a:t>
            </a:r>
          </a:p>
          <a:p>
            <a:pPr marL="265176" indent="-265176" fontAlgn="auto">
              <a:spcBef>
                <a:spcPts val="250"/>
              </a:spcBef>
              <a:spcAft>
                <a:spcPts val="0"/>
              </a:spcAft>
              <a:buSzPct val="80000"/>
              <a:buFont typeface="Wingdings 2"/>
              <a:buChar char=""/>
              <a:defRPr/>
            </a:pPr>
            <a:r>
              <a:rPr lang="en-US" sz="1800" dirty="0" smtClean="0"/>
              <a:t>Look for entry points</a:t>
            </a:r>
          </a:p>
          <a:p>
            <a:pPr marL="265176" indent="-265176" fontAlgn="auto">
              <a:spcBef>
                <a:spcPts val="250"/>
              </a:spcBef>
              <a:spcAft>
                <a:spcPts val="0"/>
              </a:spcAft>
              <a:buSzPct val="80000"/>
              <a:buFont typeface="Wingdings 2"/>
              <a:buChar char=""/>
              <a:defRPr/>
            </a:pPr>
            <a:r>
              <a:rPr lang="en-US" sz="1800" dirty="0" smtClean="0"/>
              <a:t>Analyze givens, constraints, relationships, goals</a:t>
            </a:r>
          </a:p>
          <a:p>
            <a:pPr marL="265176" indent="-265176" fontAlgn="auto">
              <a:spcBef>
                <a:spcPts val="250"/>
              </a:spcBef>
              <a:spcAft>
                <a:spcPts val="0"/>
              </a:spcAft>
              <a:buSzPct val="80000"/>
              <a:buFont typeface="Wingdings 2"/>
              <a:buChar char=""/>
              <a:defRPr/>
            </a:pPr>
            <a:r>
              <a:rPr lang="en-US" sz="1800" dirty="0" smtClean="0"/>
              <a:t>Make conjectures about the solution</a:t>
            </a:r>
          </a:p>
          <a:p>
            <a:pPr marL="265176" indent="-265176" fontAlgn="auto">
              <a:spcBef>
                <a:spcPts val="250"/>
              </a:spcBef>
              <a:spcAft>
                <a:spcPts val="0"/>
              </a:spcAft>
              <a:buSzPct val="80000"/>
              <a:buFont typeface="Wingdings 2"/>
              <a:buChar char=""/>
              <a:defRPr/>
            </a:pPr>
            <a:r>
              <a:rPr lang="en-US" sz="1800" dirty="0" smtClean="0"/>
              <a:t>Plan a solution pathway</a:t>
            </a:r>
          </a:p>
          <a:p>
            <a:pPr marL="265176" indent="-265176" fontAlgn="auto">
              <a:spcBef>
                <a:spcPts val="250"/>
              </a:spcBef>
              <a:spcAft>
                <a:spcPts val="0"/>
              </a:spcAft>
              <a:buSzPct val="80000"/>
              <a:buFont typeface="Wingdings 2"/>
              <a:buChar char=""/>
              <a:defRPr/>
            </a:pPr>
            <a:r>
              <a:rPr lang="en-US" sz="1800" dirty="0" smtClean="0"/>
              <a:t>Consider analogous problems</a:t>
            </a:r>
          </a:p>
          <a:p>
            <a:pPr marL="265176" indent="-265176" fontAlgn="auto">
              <a:spcBef>
                <a:spcPts val="250"/>
              </a:spcBef>
              <a:spcAft>
                <a:spcPts val="0"/>
              </a:spcAft>
              <a:buSzPct val="80000"/>
              <a:buFont typeface="Wingdings 2"/>
              <a:buChar char=""/>
              <a:defRPr/>
            </a:pPr>
            <a:r>
              <a:rPr lang="en-US" sz="1800" dirty="0" smtClean="0"/>
              <a:t>Try special cases and similar forms</a:t>
            </a:r>
          </a:p>
          <a:p>
            <a:pPr marL="265176" indent="-265176" fontAlgn="auto">
              <a:spcBef>
                <a:spcPts val="250"/>
              </a:spcBef>
              <a:spcAft>
                <a:spcPts val="0"/>
              </a:spcAft>
              <a:buSzPct val="80000"/>
              <a:buFont typeface="Wingdings 2"/>
              <a:buChar char=""/>
              <a:defRPr/>
            </a:pPr>
            <a:r>
              <a:rPr lang="en-US" sz="1800" dirty="0" smtClean="0"/>
              <a:t>Monitor and evaluate progress, and change course if necessary</a:t>
            </a:r>
          </a:p>
          <a:p>
            <a:pPr marL="265176" indent="-265176" fontAlgn="auto">
              <a:spcBef>
                <a:spcPts val="250"/>
              </a:spcBef>
              <a:spcAft>
                <a:spcPts val="0"/>
              </a:spcAft>
              <a:buSzPct val="80000"/>
              <a:buFont typeface="Wingdings 2"/>
              <a:buChar char=""/>
              <a:defRPr/>
            </a:pPr>
            <a:r>
              <a:rPr lang="en-US" sz="1800" dirty="0" smtClean="0"/>
              <a:t>Check their answer to problems using a different method</a:t>
            </a:r>
          </a:p>
          <a:p>
            <a:pPr marL="265176" indent="-265176" fontAlgn="auto">
              <a:spcBef>
                <a:spcPts val="250"/>
              </a:spcBef>
              <a:spcAft>
                <a:spcPts val="0"/>
              </a:spcAft>
              <a:buSzPct val="80000"/>
              <a:buFont typeface="Wingdings 2"/>
              <a:buChar char=""/>
              <a:defRPr/>
            </a:pPr>
            <a:r>
              <a:rPr lang="en-US" sz="1800" dirty="0" smtClean="0"/>
              <a:t>Continually ask themselves “Does this make sense?”</a:t>
            </a:r>
          </a:p>
          <a:p>
            <a:endParaRPr lang="en-US" sz="1800" dirty="0"/>
          </a:p>
        </p:txBody>
      </p:sp>
      <p:sp>
        <p:nvSpPr>
          <p:cNvPr id="5" name="Content Placeholder 2"/>
          <p:cNvSpPr txBox="1">
            <a:spLocks/>
          </p:cNvSpPr>
          <p:nvPr/>
        </p:nvSpPr>
        <p:spPr>
          <a:xfrm>
            <a:off x="381000" y="1600200"/>
            <a:ext cx="8183563" cy="4800600"/>
          </a:xfrm>
          <a:prstGeom prst="rect">
            <a:avLst/>
          </a:prstGeom>
          <a:ln>
            <a:noFill/>
          </a:ln>
        </p:spPr>
        <p:txBody>
          <a:bodyPr lIns="182880" tIns="91440">
            <a:normAutofit/>
          </a:bodyPr>
          <a:lstStyle/>
          <a:p>
            <a:pPr marL="265176" indent="-265176" fontAlgn="auto">
              <a:spcBef>
                <a:spcPts val="250"/>
              </a:spcBef>
              <a:spcAft>
                <a:spcPts val="0"/>
              </a:spcAft>
              <a:buSzPct val="80000"/>
              <a:buFont typeface="Wingdings 2"/>
              <a:buChar char=""/>
              <a:defRPr/>
            </a:pPr>
            <a:endParaRPr lang="en-US" sz="3200" dirty="0">
              <a:latin typeface="+mn-lt"/>
            </a:endParaRPr>
          </a:p>
          <a:p>
            <a:pPr marL="265176" indent="-265176" fontAlgn="auto">
              <a:spcBef>
                <a:spcPts val="250"/>
              </a:spcBef>
              <a:spcAft>
                <a:spcPts val="0"/>
              </a:spcAft>
              <a:buSzPct val="80000"/>
              <a:buFont typeface="Wingdings 2"/>
              <a:buChar char=""/>
              <a:defRPr/>
            </a:pPr>
            <a:endParaRPr lang="en-US" sz="3200" dirty="0">
              <a:latin typeface="+mn-lt"/>
            </a:endParaRPr>
          </a:p>
        </p:txBody>
      </p:sp>
      <p:graphicFrame>
        <p:nvGraphicFramePr>
          <p:cNvPr id="6" name="Diagram 5"/>
          <p:cNvGraphicFramePr/>
          <p:nvPr/>
        </p:nvGraphicFramePr>
        <p:xfrm>
          <a:off x="381000" y="4216400"/>
          <a:ext cx="845820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4"/>
          </p:nvPr>
        </p:nvSpPr>
        <p:spPr/>
        <p:txBody>
          <a:bodyPr/>
          <a:lstStyle/>
          <a:p>
            <a:fld id="{E6C711A5-5321-4724-BDA3-06CF6441090E}" type="slidenum">
              <a:rPr lang="en-US" smtClean="0"/>
              <a:pPr/>
              <a:t>15</a:t>
            </a:fld>
            <a:endParaRPr lang="en-US" dirty="0"/>
          </a:p>
        </p:txBody>
      </p:sp>
      <p:sp>
        <p:nvSpPr>
          <p:cNvPr id="10" name="Footer Placeholder 9"/>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n-US" sz="3200" dirty="0" smtClean="0">
                <a:solidFill>
                  <a:srgbClr val="C00000"/>
                </a:solidFill>
              </a:rPr>
              <a:t>MP 2: Reason abstractly and Quantitatively</a:t>
            </a:r>
            <a:endParaRPr lang="en-US" sz="3200" dirty="0"/>
          </a:p>
        </p:txBody>
      </p:sp>
      <p:sp>
        <p:nvSpPr>
          <p:cNvPr id="5" name="Content Placeholder 2"/>
          <p:cNvSpPr txBox="1">
            <a:spLocks/>
          </p:cNvSpPr>
          <p:nvPr/>
        </p:nvSpPr>
        <p:spPr>
          <a:xfrm>
            <a:off x="381000" y="1143000"/>
            <a:ext cx="8335963" cy="5257800"/>
          </a:xfrm>
          <a:prstGeom prst="rect">
            <a:avLst/>
          </a:prstGeom>
          <a:ln>
            <a:noFill/>
          </a:ln>
        </p:spPr>
        <p:txBody>
          <a:bodyPr lIns="182880" tIns="91440">
            <a:normAutofit/>
          </a:bodyPr>
          <a:lstStyle/>
          <a:p>
            <a:pPr marL="265176" indent="-265176" fontAlgn="auto">
              <a:spcBef>
                <a:spcPts val="250"/>
              </a:spcBef>
              <a:spcAft>
                <a:spcPts val="0"/>
              </a:spcAft>
              <a:buSzPct val="80000"/>
              <a:defRPr/>
            </a:pPr>
            <a:r>
              <a:rPr lang="en-US" sz="3200" dirty="0">
                <a:latin typeface="Arial" charset="0"/>
              </a:rPr>
              <a:t>			</a:t>
            </a:r>
          </a:p>
          <a:p>
            <a:pPr marL="265176" indent="-265176" algn="ctr" fontAlgn="auto">
              <a:spcBef>
                <a:spcPts val="250"/>
              </a:spcBef>
              <a:spcAft>
                <a:spcPts val="0"/>
              </a:spcAft>
              <a:buSzPct val="80000"/>
              <a:defRPr/>
            </a:pPr>
            <a:r>
              <a:rPr lang="en-US" sz="3200" dirty="0" err="1">
                <a:latin typeface="Arial" charset="0"/>
              </a:rPr>
              <a:t>Decontextualize</a:t>
            </a:r>
            <a:endParaRPr lang="en-US" sz="3200" dirty="0">
              <a:latin typeface="Arial" charset="0"/>
            </a:endParaRPr>
          </a:p>
          <a:p>
            <a:pPr marL="265176" indent="-265176" algn="ctr" fontAlgn="auto">
              <a:spcBef>
                <a:spcPts val="250"/>
              </a:spcBef>
              <a:spcAft>
                <a:spcPts val="0"/>
              </a:spcAft>
              <a:buSzPct val="80000"/>
              <a:defRPr/>
            </a:pPr>
            <a:r>
              <a:rPr lang="en-US" dirty="0">
                <a:latin typeface="Arial" charset="0"/>
              </a:rPr>
              <a:t>Represent as symbols, abstract the situation</a:t>
            </a:r>
          </a:p>
          <a:p>
            <a:pPr marL="265176" indent="-265176" algn="ctr" fontAlgn="auto">
              <a:spcBef>
                <a:spcPts val="250"/>
              </a:spcBef>
              <a:spcAft>
                <a:spcPts val="0"/>
              </a:spcAft>
              <a:buSzPct val="80000"/>
              <a:defRPr/>
            </a:pPr>
            <a:endParaRPr lang="en-US" sz="3200" dirty="0">
              <a:latin typeface="Arial" charset="0"/>
            </a:endParaRPr>
          </a:p>
          <a:p>
            <a:pPr marL="265176" indent="-265176" algn="ctr" fontAlgn="auto">
              <a:spcBef>
                <a:spcPts val="250"/>
              </a:spcBef>
              <a:spcAft>
                <a:spcPts val="0"/>
              </a:spcAft>
              <a:buSzPct val="80000"/>
              <a:defRPr/>
            </a:pPr>
            <a:endParaRPr lang="en-US" sz="4400" dirty="0">
              <a:latin typeface="Arial" charset="0"/>
            </a:endParaRPr>
          </a:p>
          <a:p>
            <a:pPr marL="265176" indent="-265176" algn="ctr" fontAlgn="auto">
              <a:spcBef>
                <a:spcPts val="250"/>
              </a:spcBef>
              <a:spcAft>
                <a:spcPts val="0"/>
              </a:spcAft>
              <a:buSzPct val="80000"/>
              <a:defRPr/>
            </a:pPr>
            <a:r>
              <a:rPr lang="en-US" sz="3200" dirty="0">
                <a:latin typeface="Arial" charset="0"/>
              </a:rPr>
              <a:t>Contextualize</a:t>
            </a:r>
            <a:endParaRPr lang="en-US" sz="3200" dirty="0">
              <a:latin typeface="+mn-lt"/>
            </a:endParaRPr>
          </a:p>
          <a:p>
            <a:pPr marL="265176" indent="-265176" algn="ctr" fontAlgn="auto">
              <a:spcBef>
                <a:spcPts val="250"/>
              </a:spcBef>
              <a:spcAft>
                <a:spcPts val="0"/>
              </a:spcAft>
              <a:buSzPct val="80000"/>
              <a:defRPr/>
            </a:pPr>
            <a:r>
              <a:rPr lang="en-US" dirty="0">
                <a:latin typeface="+mn-lt"/>
              </a:rPr>
              <a:t>Pause as needed to refer back to situation</a:t>
            </a:r>
          </a:p>
          <a:p>
            <a:pPr marL="265176" indent="-265176" fontAlgn="auto">
              <a:spcBef>
                <a:spcPts val="250"/>
              </a:spcBef>
              <a:spcAft>
                <a:spcPts val="0"/>
              </a:spcAft>
              <a:buSzPct val="80000"/>
              <a:buFont typeface="Wingdings 2"/>
              <a:buChar char=""/>
              <a:defRPr/>
            </a:pPr>
            <a:endParaRPr lang="en-US" sz="3200" dirty="0">
              <a:latin typeface="+mn-lt"/>
            </a:endParaRPr>
          </a:p>
        </p:txBody>
      </p:sp>
      <p:sp>
        <p:nvSpPr>
          <p:cNvPr id="4" name="U-Turn Arrow 3"/>
          <p:cNvSpPr/>
          <p:nvPr/>
        </p:nvSpPr>
        <p:spPr>
          <a:xfrm>
            <a:off x="990600" y="1371600"/>
            <a:ext cx="7543800" cy="1143000"/>
          </a:xfrm>
          <a:prstGeom prst="uturnArrow">
            <a:avLst>
              <a:gd name="adj1" fmla="val 21599"/>
              <a:gd name="adj2" fmla="val 25000"/>
              <a:gd name="adj3" fmla="val 23462"/>
              <a:gd name="adj4" fmla="val 76538"/>
              <a:gd name="adj5"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ross 5"/>
          <p:cNvSpPr/>
          <p:nvPr/>
        </p:nvSpPr>
        <p:spPr>
          <a:xfrm>
            <a:off x="7467600" y="2438400"/>
            <a:ext cx="533400" cy="533400"/>
          </a:xfrm>
          <a:prstGeom prst="plus">
            <a:avLst>
              <a:gd name="adj" fmla="val 355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846" name="TextBox 6"/>
          <p:cNvSpPr txBox="1">
            <a:spLocks noChangeArrowheads="1"/>
          </p:cNvSpPr>
          <p:nvPr/>
        </p:nvSpPr>
        <p:spPr bwMode="auto">
          <a:xfrm>
            <a:off x="7391400" y="3505200"/>
            <a:ext cx="1349375" cy="369888"/>
          </a:xfrm>
          <a:prstGeom prst="rect">
            <a:avLst/>
          </a:prstGeom>
          <a:noFill/>
          <a:ln w="9525">
            <a:noFill/>
            <a:miter lim="800000"/>
            <a:headEnd/>
            <a:tailEnd/>
          </a:ln>
        </p:spPr>
        <p:txBody>
          <a:bodyPr wrap="none">
            <a:spAutoFit/>
          </a:bodyPr>
          <a:lstStyle/>
          <a:p>
            <a:r>
              <a:rPr lang="en-US" b="1"/>
              <a:t>x  x  x  x </a:t>
            </a:r>
          </a:p>
        </p:txBody>
      </p:sp>
      <p:sp>
        <p:nvSpPr>
          <p:cNvPr id="35847" name="TextBox 7"/>
          <p:cNvSpPr txBox="1">
            <a:spLocks noChangeArrowheads="1"/>
          </p:cNvSpPr>
          <p:nvPr/>
        </p:nvSpPr>
        <p:spPr bwMode="auto">
          <a:xfrm>
            <a:off x="7772400" y="3124200"/>
            <a:ext cx="304800" cy="369888"/>
          </a:xfrm>
          <a:prstGeom prst="rect">
            <a:avLst/>
          </a:prstGeom>
          <a:noFill/>
          <a:ln w="9525">
            <a:noFill/>
            <a:miter lim="800000"/>
            <a:headEnd/>
            <a:tailEnd/>
          </a:ln>
        </p:spPr>
        <p:txBody>
          <a:bodyPr>
            <a:spAutoFit/>
          </a:bodyPr>
          <a:lstStyle/>
          <a:p>
            <a:r>
              <a:rPr lang="en-US" b="1"/>
              <a:t>P</a:t>
            </a:r>
          </a:p>
        </p:txBody>
      </p:sp>
      <p:sp>
        <p:nvSpPr>
          <p:cNvPr id="9" name="Isosceles Triangle 8"/>
          <p:cNvSpPr/>
          <p:nvPr/>
        </p:nvSpPr>
        <p:spPr>
          <a:xfrm>
            <a:off x="8153400" y="2971800"/>
            <a:ext cx="4572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9" name="TextBox 9"/>
          <p:cNvSpPr txBox="1">
            <a:spLocks noChangeArrowheads="1"/>
          </p:cNvSpPr>
          <p:nvPr/>
        </p:nvSpPr>
        <p:spPr bwMode="auto">
          <a:xfrm>
            <a:off x="8305800" y="2514600"/>
            <a:ext cx="347663" cy="369888"/>
          </a:xfrm>
          <a:prstGeom prst="rect">
            <a:avLst/>
          </a:prstGeom>
          <a:noFill/>
          <a:ln w="9525">
            <a:noFill/>
            <a:miter lim="800000"/>
            <a:headEnd/>
            <a:tailEnd/>
          </a:ln>
        </p:spPr>
        <p:txBody>
          <a:bodyPr wrap="none">
            <a:spAutoFit/>
          </a:bodyPr>
          <a:lstStyle/>
          <a:p>
            <a:r>
              <a:rPr lang="en-US" b="1"/>
              <a:t>5</a:t>
            </a:r>
          </a:p>
        </p:txBody>
      </p:sp>
      <p:sp>
        <p:nvSpPr>
          <p:cNvPr id="35850" name="TextBox 10"/>
          <p:cNvSpPr txBox="1">
            <a:spLocks noChangeArrowheads="1"/>
          </p:cNvSpPr>
          <p:nvPr/>
        </p:nvSpPr>
        <p:spPr bwMode="auto">
          <a:xfrm>
            <a:off x="7162800" y="2895600"/>
            <a:ext cx="538163" cy="369888"/>
          </a:xfrm>
          <a:prstGeom prst="rect">
            <a:avLst/>
          </a:prstGeom>
          <a:noFill/>
          <a:ln w="9525">
            <a:noFill/>
            <a:miter lim="800000"/>
            <a:headEnd/>
            <a:tailEnd/>
          </a:ln>
        </p:spPr>
        <p:txBody>
          <a:bodyPr wrap="none">
            <a:spAutoFit/>
          </a:bodyPr>
          <a:lstStyle/>
          <a:p>
            <a:r>
              <a:rPr lang="en-US" b="1"/>
              <a:t>½</a:t>
            </a:r>
            <a:r>
              <a:rPr lang="en-US"/>
              <a:t> </a:t>
            </a:r>
          </a:p>
        </p:txBody>
      </p:sp>
      <p:sp>
        <p:nvSpPr>
          <p:cNvPr id="16" name="U-Turn Arrow 15"/>
          <p:cNvSpPr/>
          <p:nvPr/>
        </p:nvSpPr>
        <p:spPr>
          <a:xfrm rot="10800000">
            <a:off x="838200" y="3886200"/>
            <a:ext cx="7543800" cy="1143000"/>
          </a:xfrm>
          <a:prstGeom prst="uturnArrow">
            <a:avLst>
              <a:gd name="adj1" fmla="val 21599"/>
              <a:gd name="adj2" fmla="val 25000"/>
              <a:gd name="adj3" fmla="val 23462"/>
              <a:gd name="adj4" fmla="val 76538"/>
              <a:gd name="adj5"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2" name="Group 14"/>
          <p:cNvGrpSpPr>
            <a:grpSpLocks/>
          </p:cNvGrpSpPr>
          <p:nvPr/>
        </p:nvGrpSpPr>
        <p:grpSpPr bwMode="auto">
          <a:xfrm>
            <a:off x="609600" y="4648200"/>
            <a:ext cx="3657600" cy="1504095"/>
            <a:chOff x="7136420" y="4802240"/>
            <a:chExt cx="4818192" cy="1981200"/>
          </a:xfrm>
        </p:grpSpPr>
        <p:pic>
          <p:nvPicPr>
            <p:cNvPr id="35854" name="Picture 3">
              <a:hlinkClick r:id="rId3"/>
            </p:cNvPr>
            <p:cNvPicPr>
              <a:picLocks noChangeAspect="1" noChangeArrowheads="1"/>
            </p:cNvPicPr>
            <p:nvPr/>
          </p:nvPicPr>
          <p:blipFill>
            <a:blip r:embed="rId4" cstate="print"/>
            <a:srcRect/>
            <a:stretch>
              <a:fillRect/>
            </a:stretch>
          </p:blipFill>
          <p:spPr bwMode="auto">
            <a:xfrm>
              <a:off x="7136420" y="4802240"/>
              <a:ext cx="1679712" cy="1981200"/>
            </a:xfrm>
            <a:prstGeom prst="rect">
              <a:avLst/>
            </a:prstGeom>
            <a:noFill/>
            <a:ln w="38100">
              <a:solidFill>
                <a:schemeClr val="tx1"/>
              </a:solidFill>
              <a:miter lim="800000"/>
              <a:headEnd/>
              <a:tailEnd/>
            </a:ln>
          </p:spPr>
        </p:pic>
        <p:sp>
          <p:nvSpPr>
            <p:cNvPr id="35855" name="TextBox 13"/>
            <p:cNvSpPr txBox="1">
              <a:spLocks noChangeArrowheads="1"/>
            </p:cNvSpPr>
            <p:nvPr/>
          </p:nvSpPr>
          <p:spPr bwMode="auto">
            <a:xfrm>
              <a:off x="8742484" y="5448246"/>
              <a:ext cx="3212128" cy="689187"/>
            </a:xfrm>
            <a:prstGeom prst="rect">
              <a:avLst/>
            </a:prstGeom>
            <a:noFill/>
            <a:ln w="9525">
              <a:noFill/>
              <a:miter lim="800000"/>
              <a:headEnd/>
              <a:tailEnd/>
            </a:ln>
          </p:spPr>
          <p:txBody>
            <a:bodyPr wrap="square">
              <a:spAutoFit/>
            </a:bodyPr>
            <a:lstStyle/>
            <a:p>
              <a:pPr algn="ctr"/>
              <a:r>
                <a:rPr lang="en-US" sz="1400" dirty="0">
                  <a:solidFill>
                    <a:srgbClr val="CC0033"/>
                  </a:solidFill>
                </a:rPr>
                <a:t>TUSD educator explains SMP #</a:t>
              </a:r>
              <a:r>
                <a:rPr lang="en-US" sz="1400" dirty="0" smtClean="0">
                  <a:solidFill>
                    <a:srgbClr val="CC0033"/>
                  </a:solidFill>
                </a:rPr>
                <a:t>2 - Skip </a:t>
              </a:r>
              <a:r>
                <a:rPr lang="en-US" sz="1400" dirty="0">
                  <a:solidFill>
                    <a:srgbClr val="CC0033"/>
                  </a:solidFill>
                </a:rPr>
                <a:t>to </a:t>
              </a:r>
              <a:r>
                <a:rPr lang="en-US" sz="1400" dirty="0" smtClean="0">
                  <a:solidFill>
                    <a:srgbClr val="CC0033"/>
                  </a:solidFill>
                </a:rPr>
                <a:t>minute </a:t>
              </a:r>
              <a:r>
                <a:rPr lang="en-US" sz="1400" dirty="0">
                  <a:solidFill>
                    <a:srgbClr val="CC0033"/>
                  </a:solidFill>
                </a:rPr>
                <a:t>5</a:t>
              </a:r>
            </a:p>
          </p:txBody>
        </p:sp>
      </p:grpSp>
      <p:sp>
        <p:nvSpPr>
          <p:cNvPr id="17" name="Rectangle 16"/>
          <p:cNvSpPr/>
          <p:nvPr/>
        </p:nvSpPr>
        <p:spPr>
          <a:xfrm>
            <a:off x="228600" y="2819400"/>
            <a:ext cx="2133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Mathematical Problem</a:t>
            </a:r>
          </a:p>
        </p:txBody>
      </p:sp>
      <p:sp>
        <p:nvSpPr>
          <p:cNvPr id="21" name="Slide Number Placeholder 20"/>
          <p:cNvSpPr>
            <a:spLocks noGrp="1"/>
          </p:cNvSpPr>
          <p:nvPr>
            <p:ph type="sldNum" sz="quarter" idx="4"/>
          </p:nvPr>
        </p:nvSpPr>
        <p:spPr/>
        <p:txBody>
          <a:bodyPr/>
          <a:lstStyle/>
          <a:p>
            <a:fld id="{E6C711A5-5321-4724-BDA3-06CF6441090E}" type="slidenum">
              <a:rPr lang="en-US" smtClean="0"/>
              <a:pPr/>
              <a:t>16</a:t>
            </a:fld>
            <a:endParaRPr lang="en-US" dirty="0"/>
          </a:p>
        </p:txBody>
      </p:sp>
      <p:sp>
        <p:nvSpPr>
          <p:cNvPr id="22" name="Footer Placeholder 21"/>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746125"/>
          </a:xfrm>
        </p:spPr>
        <p:txBody>
          <a:bodyPr>
            <a:normAutofit fontScale="90000"/>
          </a:bodyPr>
          <a:lstStyle/>
          <a:p>
            <a:pPr>
              <a:defRPr/>
            </a:pPr>
            <a:r>
              <a:rPr lang="en-US" sz="2800" dirty="0" smtClean="0">
                <a:solidFill>
                  <a:srgbClr val="C00000"/>
                </a:solidFill>
              </a:rPr>
              <a:t>MP 3: Construct viable arguments and critique the reasoning of others</a:t>
            </a:r>
            <a:endParaRPr lang="en-US" sz="2800" dirty="0">
              <a:solidFill>
                <a:srgbClr val="C00000"/>
              </a:solidFill>
            </a:endParaRPr>
          </a:p>
        </p:txBody>
      </p:sp>
      <p:sp>
        <p:nvSpPr>
          <p:cNvPr id="6" name="Right Arrow 5"/>
          <p:cNvSpPr/>
          <p:nvPr/>
        </p:nvSpPr>
        <p:spPr>
          <a:xfrm rot="866019">
            <a:off x="674688" y="1147763"/>
            <a:ext cx="2660650" cy="1676400"/>
          </a:xfrm>
          <a:prstGeom prst="rightArrow">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assumptions, definitions, and previous results</a:t>
            </a:r>
          </a:p>
        </p:txBody>
      </p:sp>
      <p:sp>
        <p:nvSpPr>
          <p:cNvPr id="4" name="Rectangle 3"/>
          <p:cNvSpPr/>
          <p:nvPr/>
        </p:nvSpPr>
        <p:spPr>
          <a:xfrm>
            <a:off x="3327400" y="1981200"/>
            <a:ext cx="3200400" cy="3352800"/>
          </a:xfrm>
          <a:prstGeom prst="rect">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Make a conjecture</a:t>
            </a:r>
          </a:p>
          <a:p>
            <a:pPr>
              <a:defRPr/>
            </a:pPr>
            <a:endParaRPr lang="en-US" dirty="0"/>
          </a:p>
          <a:p>
            <a:pPr>
              <a:defRPr/>
            </a:pPr>
            <a:r>
              <a:rPr lang="en-US" dirty="0"/>
              <a:t>Build a logical progression of statements to explore the conjecture</a:t>
            </a:r>
          </a:p>
          <a:p>
            <a:pPr>
              <a:defRPr/>
            </a:pPr>
            <a:endParaRPr lang="en-US" dirty="0"/>
          </a:p>
          <a:p>
            <a:pPr>
              <a:defRPr/>
            </a:pPr>
            <a:r>
              <a:rPr lang="en-US" dirty="0"/>
              <a:t>Analyze situations by breaking them into cases</a:t>
            </a:r>
          </a:p>
          <a:p>
            <a:pPr>
              <a:defRPr/>
            </a:pPr>
            <a:endParaRPr lang="en-US" dirty="0"/>
          </a:p>
          <a:p>
            <a:pPr>
              <a:defRPr/>
            </a:pPr>
            <a:r>
              <a:rPr lang="en-US" dirty="0"/>
              <a:t>Recognize and use counter examples</a:t>
            </a:r>
          </a:p>
        </p:txBody>
      </p:sp>
      <p:sp>
        <p:nvSpPr>
          <p:cNvPr id="7" name="Right Arrow 6"/>
          <p:cNvSpPr/>
          <p:nvPr/>
        </p:nvSpPr>
        <p:spPr>
          <a:xfrm rot="1467261">
            <a:off x="6736262" y="3781621"/>
            <a:ext cx="1984375" cy="1304925"/>
          </a:xfrm>
          <a:prstGeom prst="rightArrow">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Justify conclusions</a:t>
            </a:r>
          </a:p>
        </p:txBody>
      </p:sp>
      <p:sp>
        <p:nvSpPr>
          <p:cNvPr id="8" name="Right Arrow 7"/>
          <p:cNvSpPr/>
          <p:nvPr/>
        </p:nvSpPr>
        <p:spPr>
          <a:xfrm rot="2120639">
            <a:off x="6229849" y="4564259"/>
            <a:ext cx="1984375" cy="1304925"/>
          </a:xfrm>
          <a:prstGeom prst="rightArrow">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Respond to arguments</a:t>
            </a:r>
          </a:p>
        </p:txBody>
      </p:sp>
      <p:sp>
        <p:nvSpPr>
          <p:cNvPr id="9" name="Right Arrow 8"/>
          <p:cNvSpPr/>
          <p:nvPr/>
        </p:nvSpPr>
        <p:spPr>
          <a:xfrm rot="1206753">
            <a:off x="7020424" y="2991046"/>
            <a:ext cx="2116138" cy="1304925"/>
          </a:xfrm>
          <a:prstGeom prst="rightArrow">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Communicate conclusions</a:t>
            </a:r>
          </a:p>
        </p:txBody>
      </p:sp>
      <p:sp>
        <p:nvSpPr>
          <p:cNvPr id="10" name="Right Arrow 9"/>
          <p:cNvSpPr/>
          <p:nvPr/>
        </p:nvSpPr>
        <p:spPr>
          <a:xfrm rot="21311737">
            <a:off x="968375" y="2965450"/>
            <a:ext cx="2268538" cy="1055688"/>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Distinguish correct logic</a:t>
            </a:r>
          </a:p>
        </p:txBody>
      </p:sp>
      <p:sp>
        <p:nvSpPr>
          <p:cNvPr id="12" name="Right Arrow 11"/>
          <p:cNvSpPr/>
          <p:nvPr/>
        </p:nvSpPr>
        <p:spPr>
          <a:xfrm rot="21311737">
            <a:off x="1044575" y="3903663"/>
            <a:ext cx="2268538" cy="1055687"/>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Explain flaws</a:t>
            </a:r>
          </a:p>
        </p:txBody>
      </p:sp>
      <p:sp>
        <p:nvSpPr>
          <p:cNvPr id="13" name="Right Arrow 12"/>
          <p:cNvSpPr/>
          <p:nvPr/>
        </p:nvSpPr>
        <p:spPr>
          <a:xfrm rot="21311737">
            <a:off x="1120775" y="4741863"/>
            <a:ext cx="2268538" cy="1055687"/>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Ask clarifying questions</a:t>
            </a:r>
          </a:p>
        </p:txBody>
      </p:sp>
      <p:sp>
        <p:nvSpPr>
          <p:cNvPr id="11" name="Slide Number Placeholder 10"/>
          <p:cNvSpPr>
            <a:spLocks noGrp="1"/>
          </p:cNvSpPr>
          <p:nvPr>
            <p:ph type="sldNum" sz="quarter" idx="4"/>
          </p:nvPr>
        </p:nvSpPr>
        <p:spPr/>
        <p:txBody>
          <a:bodyPr/>
          <a:lstStyle/>
          <a:p>
            <a:fld id="{E6C711A5-5321-4724-BDA3-06CF6441090E}" type="slidenum">
              <a:rPr lang="en-US" smtClean="0"/>
              <a:pPr/>
              <a:t>17</a:t>
            </a:fld>
            <a:endParaRPr lang="en-US" dirty="0"/>
          </a:p>
        </p:txBody>
      </p:sp>
      <p:sp>
        <p:nvSpPr>
          <p:cNvPr id="14" name="Footer Placeholder 13"/>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83563" cy="746125"/>
          </a:xfrm>
        </p:spPr>
        <p:txBody>
          <a:bodyPr/>
          <a:lstStyle/>
          <a:p>
            <a:pPr>
              <a:defRPr/>
            </a:pPr>
            <a:r>
              <a:rPr lang="en-US" sz="2800" dirty="0" smtClean="0">
                <a:solidFill>
                  <a:srgbClr val="C00000"/>
                </a:solidFill>
              </a:rPr>
              <a:t>MP 4: Model with mathematics</a:t>
            </a:r>
            <a:endParaRPr lang="en-US" sz="2800" dirty="0">
              <a:solidFill>
                <a:srgbClr val="C00000"/>
              </a:solidFill>
            </a:endParaRPr>
          </a:p>
        </p:txBody>
      </p:sp>
      <p:sp>
        <p:nvSpPr>
          <p:cNvPr id="37898" name="AutoShape 12" descr="data:image/jpg;base64,/9j/4AAQSkZJRgABAQAAAQABAAD/2wCEAAkGBhQSEBUUEhQWFRUUGBwXGBgYFx0YFxcdFh4WFRoYGx0cHCceGiAjHB8WHy8gIygpLCwtGB8xNTAqNSYrLCkBCQoKDgwOGg8PGiolHx8sKSopLCkpKSwpKSwsKSwsKSwsLCwpKSksKSksKSwpLCwsKSwsKSksLCwsKSwpKSkpLP/AABEIAIUArwMBIgACEQEDEQH/xAAbAAACAgMBAAAAAAAAAAAAAAAFBgAEAQIDB//EADoQAAIBAwIFAgQGAQMCBwEAAAECAwAEERIhBQYTMUEiUSMyYXEHFEJSgZGhFiQzc7ElYnKCsuHwFf/EABgBAAMBAQAAAAAAAAAAAAAAAAABAgME/8QAIxEAAgIDAAICAgMAAAAAAAAAAAECERIhMQNBUYEiMkJhcf/aAAwDAQACEQMRAD8A8j4fy9NOpaJQwB9wD/mjl5f8SEQjdHwi6Q2jLhf2hhk4pc4Zbs8iorhMn5i2APqcUx8asLqyjSWO76sT7B4nJAYfpI8Gt4cM30VZYGX5lYfcEf8AenDmLk34Fi9pFI7z25lkAy59JwSPYUBuea7mSMxySa1b3UE/3jNemcu80Ww/I/7lFMNjNC+SVw77qNx70opMc21s8jveHSQtpljeNsZw6lTg+d/FXOBcuTXbMIguEALM7BUXJ0jLHYZOwpn5/uBJZ8NJkWR0gdJCHDsDqBAbz2re5uzb8vRR4XVezO3YaunDgDfGd38mpxV0GWhFuoCjlWxlSVODkZBINcsVlhXa3tHc6UUucZwoLHb6CoLM2lg8raY1LEAsceAo1MT7ADzXAqacOC2+jhF9MMankggz5CsWkYfTJVM/QVji3B4YbGNumnXKjWeuFdGZmODBjUSE05JIAyNqKFYo6TWppqurbrcJjmwC9tObckdykq9WMH3w4kA/9X0pXKUMYw3vLLD8tFGpeeeLrkewcMyIB76F1E+dQFBL6yeKRo5FKupwVPcHv716W9oZpkmgMLTNZWqwxzSKiSBkNvLjUVDkMpTSDnLHbakninCik69cxwCZRL8NSyxhtQC6RvsQRjekACxXVrRwgcqQrEgHGxK4yB9sj+6OWnLKyyER3EbxpG80kiq46aRjJyrAEsfSABtlhRriXAehZX0DOZPy0lrKpwVKmdWDqVJODgqDv3SnQCHW8TYOfas9PasaMUAO/MXNcdzKOIRv0bmJogsBGsHRuZA2AAM49J9zVG+5/nltWtyECuTuoIwpKtoAzgDIG/fG1K2msharJ+icEjZZiAQCcHGRnY47Z+1Fbbmu4SVJDIWaMFV1HIAbORQaslaSbXB1Y8fhxwaKQXU8qiRreItHH+5t98ecUx8K4f8Am7Ai6RUERa5dUGHZVGFGnuMmvK7PiEkTao3ZD7g4q9Ycz3MLtJHM6s66WOc5HtWsPKomcoNuxl5x4JBDw61mEJhnuCx06iR0xsNvc7Ui5opxfmS4uljWeQuIhhM+BQk1nJpu0XFV0s2N105Fcoj6SDpYZVseD9KO290eI3kEUzpDEMRrj0pEgyxCgnbO/c9zSzmpqNJMbQ9XfIKy3MEdtsjiMTOXWRInmZ9K6lxk6QNv3ZFR7S24bPbSq9wSy9UqVRHQhiE1AN5IDFDjbAPnKXFduqlVZgpIJAOASu4J98eK5vMSckkk+ScmqzS4icX7Y38t8YBhu4CwzKUuIteAGkt2MmhvHrQsPuMeaPTwWd1L1OiguJY7iZ0W5M6f8LSq3YaHEmwTJ2zmvMNR96z1D71OQ8Ryt70W/CEDfPPeLMqglT07ddOsHuMuxAI/YfaqvHOa1uItGJtWoH4kkcgwM9m6KyDx+r3pYeZjjJJwMDJ7D2+1a6qkdDVZ80xKqKFmj6YYIQ0UujqEFtPUiyu4BGG2JJ8muXE7m2uenmd06UaxDVB3C6iCxWVssc9wB9qW1702cK5EMsSySXEUPUjknRGV2Zooch5DoU4GzY8nSaBnLhttJbsHt7yJGdSASXjLK2xHxI9JG3fsCKucWu5jZzmV1lkuZkeaRZI2GIgwQDQ2TqZsnbbSKG8f4or21tEsxl6IfOpSNJcrnSSfkwqgKAPJ7k0AY07ENPBLj8vw26nG0krx20bfqCkPJKBkftCg/el2ysnmkWOJS7scKo7k+w+tFeDcfUSwi7Vp7eHVpiGABqHsdjvgnPtRWbj9lDGr2sQNz1Op1HTCoDqOhRrI9OVUbfpz5qkk/YnovNwOH8rb9X0xraGXOoJqnmldQudJyQqdiP0/zQS74GZbO1khjy7dWNwu5bpMpDEe+l8fxRDgn4g9GGON4+oEGgg6ShXX1FbSyn1JmQAgj5hVPiXN20Ytxp0NM5LKDkzvqwAQcAKFFa3CukrIWGjwSDsRsR/ijnMc6NBZBCpKwENjGQdbbHA74q7yrK00rLKEaNUeQhggGe4yxGVGSM104z0IZHjmswHQjJjclDkAgggYIIwaSi8b+Rt7E7FTFdbeLUyr7kD+9qZueeCW1q8cMBlaZR8bUPTlgCNP91njqym6dCrWDV9+CTgZMMg/9h+/tW3EOCvCkbSYBlXWq/qC+GI8ZqcWFg7FTFX4+DyNbtOuCkbBXwd11diR7HtmqeKKoZppqYr0Kw4SsNqYrjpnq2clzgRAlAd4maX5lYkLgDbfHmvPzVONCTs1xWK7w2rOwVAWY9gBkn/9vXMpUDNaxW6JntvWClAEBo4nOE4hEQ0gCNoA+n4giYljEG/aST4zud6A1nFAGzDPatcUWsOFqbaWeQkKhEaAYy8jgtgk/pCgk+dxQwrToDWpWQKuWfB5ZUkeNdSxDU+4BAHc4JycdzgHFJIClUzWSK1xQAy8F5qSK0kt5I9Yd0YEbEKCDIucZwwC/wBUzQfiXbaNDQyaTIZDqKvnIwB27LtivNQK63FqyHDgg4B39juDW0fNJKkZuEX07cJHx4v+on/yFOH4s5TjEhXuBGRtnfSKXeVeFNcXcUasiHUGy5wvpIPf3op+JnERLxOV0YHTpXIO2UABwfO9Jfp9j/mhk5u5gntoLGDqN1HjMs5PnrbaT9hmuvMvAEu+YPyz6xEYo1VkA9A6Y0k+MZrzS+4nJMQ0rs5AwCxztvtRzifOksqRFWeOZUVJGU4EnS/4298irzTJwrge5dsokk4pAgk6a2cmrqYDa4ipB9vm7felA8E+JoE8B9AfV1ML6hnTkj5h5FXIOaXWC6BLNPd4V5GP6AdTD7sQAfoKocvcMa4uY41jaTJyVB0nA3Y6jsowNzUNptJFJNdC13JdSRCJri3ZAqp/zRg6UyVUnZiBnYGgkvDCsioSpLkAaHV+5wPlP+Kd25KgldJkXRAts88qJL1N0do1VHYD52wN+2GqhxG2t+HX0TNG5ZIopulrBCTEB9Lkj1IDg/z3ocfkE/gM3EEUD8RigVAbG20LIExKzyGGGVi2STuXx7ZpN4vy6ILeCYzo3XXWiBW1YyyMTkYGGXT3371vwTmPRNO0+WS6jdJsbseoeoHAOxIcKce1WP8AXUzHE4SZFSVERkRVTqrpyAF9IHcAYwam0CsOxcuR2lmZzp68MENwX14eOWeRTDFo7aeiGY5ByWPbFd+Jfh4ovLzVoRGANshYrg3EiRwkkAgJqZgAe4XPbelJuZHnMUdy5MCFNelQHYRgRqWxgswjGkFjsKKcT/FG7klkYdJdbhh8JGZOmW6RDY+aMHAP0pOitgCfl11meLVEzR/MRKoQHsV1MQCQdjj2NFOCcm/mILzBJntghRFKssmS2tRpzkhRqGD4NCrvj8zzSTatDykl+mNAOrBIwu2M+PfNWeEc2XFs7PG2HZxJrIy2pQ6jf7O2R9qQbGPmzl6Ozt7e3MhKGfXI+A2C8FuzFQMaguWA8nFS95PghjuOm0ksidGLS6AaHudLLjSx1MF1rjwRQ/i3GHmsLeRwhMU5jxg6SI4bdV1b7nA398V04TzqetdSzaQ87JMPSWTWhORp1A4KM4G43xvVJ7onfTTjfK8cVvP0iZGt5kUvt60lV/CswwrRkg+zHNceD8cigspY9BE8nUXOkEOkiCMAsd10/EOB3JHtWb/mKFIZlsw0XXmVgASNEcaOg3JJ9bOxxk4AxRvgvLNxLBFILidNsupAOlCpKGMasnVgKNQGSRVJW/xE3S/IVv8ASU7WqXMatIjdQtpU/DERA9Z7b5z/AAau2vIzGPUzDU6wGMA9muWIXXkZ2VWY4+lErjnOWzWax0pII3mjMmSGYsXQnbbya78H56hYMs8SpkRAMpckiJRCAMbqQhYqR+qrgvHYm5gDg/JMs80iAjTC2l3Hbvg6cjJI3P8AFb84WpRLdWOWRZIifcRSFVP9YonZc5wwhoLdXSOZ1Mkkj6mG+Gxgb5QDvuCTVfnm/WaKCUKQZGncHP6TJsMe9VjDF49Fby2G+P8AKtunDRNGnxRGjDSd1JxljvXnd5w+WMKZEZQ24LDGftWBxKT97dgMZOCB2B+lXuOc0TXaoJSCIxhcDG1ZzlGW+FxTQHqVk1isSyUY5Z5gNpKzhQweJ4mBJHplGk4I7H2NB6zimhMa4OeiodOijROsSCMlsKIG6i5PdssSWB75oDxXij3MzzStl5GLMe3f29gBtVKpmm230EkuEzWKlSpGSpUqUASsisVKAC3D+KqtvLBICVciRCO6SICoO/6SpZSPsfFCyawDWKANxTXbfiLcJjSI9kVDlSdXTEYjZt/mTQuMbDf3pTrIqlJrgqT6dJnLMWO5JyT5JPk1z00fYBOHR4GDPO+pvOmJYwB9suzf1Vvmyzia4hhtdLsEWMmMAB2LEKdvJBX+6rDViTFUUS4txMzdMBdKQoI1HftuST7k5NW+K8ozQyJHjWzBc6d0DOcKuobEnvR245RktYJY5sHqIr7b6WWRVO/2aqj45q0K0xCqVuiZIAGc1YvuHSQsFlRkYjOGGDg9jWVeyypUrvBbs7BVUsx7ADJNZhtGZ9CjLZxjzn2ooDgtdHhIxkEZGRkd6LcrcKE19DFIPSX9Y86VyzD+gazd3DXt73A6siogOyqrHSq4HYAY7VSjq2LLdAbTWpp557jVIo48etJpUU9NYy0aBUyAoHpLhsZye580o3PD3jCM6FVlXWhIwGXJGR/IxRKNME7VlOpRO14FLJE0qrmNXWMnIHqkzpUAnJJwe1duP8F6FxJEmpxCdDtjbWgAkxjbAbI/qpoLA4FXL3hbRrG5wVlXUrDscHSR9wdiPqKPcE5QLwC5lIEW7FdwzRo8cLuGGykM4xnvpatuOcJeK1MG7m3vbiPYeFSLUfoPSDQ1QWKYrIWnPlrlmIxJcS+olbiVI9ipW0TV6x3IaQgAeQpqla8pE3NtHJImLgCQlMkpGQXLn0gZ0BzgZxppBYtFa1xXrlvyTBNpUL6LaeIyKNUjFZoVmkh1bHAZTucY1NjvgqHFeVoIrlo3mMY0LINQVd5Bq0gaicLkDPfIO1VixZIXm4Y4iE2g9IsUDn5SwGSB9hisxcKkbp6UY9YkR/8AnKnBA/nanXgE8ccXDGlMYjE1zrMgDLpHSJ2ORk9gcfqoh+YhuBbTSFBM0cKwhQU0yLcuZSFjARcLg+o+PrVxggcxXisWktbOMA6mnnXGnUe0GfT5xRu45aHDTFdzSagsjdNUQDJ0syHvtuAT7bVX4zxtYjFPbrgC6u2UFtjnpb7D5cE7Y81vaPLfwmWfSYrcOFBJLMQhcqu4GwCd+wOK2ilz2Q2/oqjn/SkY6SsyhGJYnaWMaFfY4Ix4ruvND3kUusZZUy2Nsl5UOw8AADb7105Z5TllkkEqRwiAqrjQC2X3Azn2INDuEXLq12NQBjUKCAB2lUeKFKapyemKotaAvKsQa+t1PmVB/kUycX+Lxt4pw0w6nSVS2MZwF39hQXka0d+IW/TUsUdXIHgKQSat8f480PF57iHSWWVipIBA8Z+9RF1HfLKe5fQ2iO0SXiAt4VRrOF9Dgk5Jwh7+xzvSs3Liw2lvdh5C8rjSoTZWRhnU2fPj3oXwnmZ4ppJGGoTKyyjtqD7n+c71mPmqbWhkZpY43DiNj6cr8u39U35IvolB+hzvbGOPjrlHAPUYGMA5GYSxbPbGrIpC4dbxN87yB8jSI4wxP+RiinLnFzJxNJZW9UsjaifeQMo/jJFX+TOFsrXLBmWaLTGqBgjZdyrMWPyooBJI9x70lUq/0f6groRy6mC3cxQZYnHpA9yNWB3pv4FzTZRW9sJWRmRIkcGIyEKJp3lUZQjdGTt/FEJ+YLWGB5o2VizXEgAYammkJt41ZB3VY9T77er3ryLNJvFiX5oc+H8w2kVpFHmQvHcNclVQAMyhVhXUTsoGonbzRDiPMlqrXFuxmaK6uhcPJHIAvTZmbSF0sTmNhkHfUozsorzsNULVnmy6HKPnNXjitTmOAGNJH3YtFC7yqAoHpZixLYzltPYCuPG+LPNbNPupnvLh8A42dIcrkdxuAaUwaI8S4sJI4Y0XQkKkAZyWZzqkkJx3JwMeAqipsqgkObAkkJjQ9KGJodDHd1l19UkgYBYu3YbYX2rjcc6XTrpaZjupUn5k0a9IUjGkepu1AKlIApNx+VohHrIUO0jEE6nd9OWc59RwAB/91UgQu6jPzEDJz52+/mq1bI+CCNiKYqGfnK0mtmWzkVMWpZdcYbDtJpdiS3c40jb2pcEpwBk7ZIHgZxk/4q1dccmkiEUkjMisXCk59TAKWydySAPNUQabfwPgcvx/4fbf9Wf/ALQVa4ZzWsEUUaoSFEpk1HZmmUICBjsoCnB7nND/AM4j2SxscPFKzKMbMsgUNv4IZQd/ehbRkd6vJx2iatUxlP4gXBdWJXZg7hVCCRlJIZ8Dc9v6FcuAuWju3J7opJ+rSIf870vAVbivXETRL8rkM2BudOcD7eaa8jbuQOK9DldcsflbOK6glkEsiqML3OvAI23pM4nZyxPpmVlc+r1dznzXVeNzDT8RvTjG+3p7bVpxfi8lzJ1Jm1NgDP0HYU/JKMlpCimnso6qmaxUrAs2VsGrF3xB5W1O2psYJ8nHv71VqUAb6611VipQBnFQitl70Z4hyy0Vus3UicEqGVCS0ZcMyhjpCnZTnSTg7GgAJmpmuiREkADJJwAB3+gqxxHhkkEhimjaORcZVhgjO4z/ABQBSqVfuuGNEyLIApdVf3IVwCCR3G2/8irn+l5evJDhA0ILuzMFQLthtR2wcrj31imAFArIWjvHeXGhleOON2ECjrNpJUOApk3GygE4/j60y8rcmxiCC5nGRI8fpIHTaOWYW2kg+rUy9ZwR2CAjcU0rE3R57WyivSLz8OY4rSbUxMsLSys0cZc6ItEPTzkL87ZLD9rb7UncRsYEgjMcmqRsahqBxtvsFwN9tzmni0CknwxNwVY1tWaUf7ga2Gk/DTUUDEnY5AY4HbFH+ZLZbu+it4pU9K9PqM2oHDOy+oDc6dOw87VzvYA//wDPUIjlrQD4jFUz1Jt2Iwdsdqs3NhPZRx3TxwAJLtGqYJI1qr698jIzjPtWqjr+iLOEvKKxtCEKTBfiTtnSpUydIKAdzg5H3oqnLMcMUoRczH1A99KdQqowfovf60u2vObJHEoUenaTIHxFWTqqMncYOar33Oc0kzSDSupQmkbqADqA3+vmrz8a4iHGb0LtSpUrkNyVKlSgCVKlSgDIqGsVKAO9qoLqD2JAP8nFehficxjRox8rXUiqo2WNLQdGNFXx8zMT5OKlSrj7JfRP5WH++ts7j8xFn6/EWnCe6RLa5cQQtIt30DJImt2EjXWo5bt6QigDtpzUqVKBmnM9nD1+LyPFre3lSOPLEKA+qEbDuVCgj7V35nuDHbXDDvJHw2JthuBAZT48lV/qpUpiL/FbqM3c1tJG7rfXgd/ilQojIGkADyHbcn9vtS3w/mZ2mhjZV6dpmQKNjJ+UWZ4VkPkDGNgPmPk5rFSmOgNxXmq7uMia4lcYOxY6fOdgcb0MtINbhc4ycZ/upUqVtj4hp4Jxwtfx9RFxHE1ugQaNAUMA42PqySc+5qpzVzlJeRxoyBFUknBJ1H1KDv7CpUrfJ4smtiwa1qVKwL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7899" name="AutoShape 14" descr="data:image/jpg;base64,/9j/4AAQSkZJRgABAQAAAQABAAD/2wCEAAkGBhQSEBUUEhQWFRUUGBwXGBgYFx0YFxcdFh4WFRoYGx0cHCceGiAjHB8WHy8gIygpLCwtGB8xNTAqNSYrLCkBCQoKDgwOGg8PGiolHx8sKSopLCkpKSwpKSwsKSwsKSwsLCwpKSksKSksKSwpLCwsKSwsKSksLCwsKSwpKSkpLP/AABEIAIUArwMBIgACEQEDEQH/xAAbAAACAgMBAAAAAAAAAAAAAAAFBgAEAQIDB//EADoQAAIBAwIFAgQGAQMCBwEAAAECAwAEERIhBQYTMUEiUSMyYXEHFEJSgZGhFiQzc7ElYnKCsuHwFf/EABgBAAMBAQAAAAAAAAAAAAAAAAABAgME/8QAIxEAAgIDAAICAgMAAAAAAAAAAAECERIhMQNBUYEiMkJhcf/aAAwDAQACEQMRAD8A8j4fy9NOpaJQwB9wD/mjl5f8SEQjdHwi6Q2jLhf2hhk4pc4Zbs8iorhMn5i2APqcUx8asLqyjSWO76sT7B4nJAYfpI8Gt4cM30VZYGX5lYfcEf8AenDmLk34Fi9pFI7z25lkAy59JwSPYUBuea7mSMxySa1b3UE/3jNemcu80Ww/I/7lFMNjNC+SVw77qNx70opMc21s8jveHSQtpljeNsZw6lTg+d/FXOBcuTXbMIguEALM7BUXJ0jLHYZOwpn5/uBJZ8NJkWR0gdJCHDsDqBAbz2re5uzb8vRR4XVezO3YaunDgDfGd38mpxV0GWhFuoCjlWxlSVODkZBINcsVlhXa3tHc6UUucZwoLHb6CoLM2lg8raY1LEAsceAo1MT7ADzXAqacOC2+jhF9MMankggz5CsWkYfTJVM/QVji3B4YbGNumnXKjWeuFdGZmODBjUSE05JIAyNqKFYo6TWppqurbrcJjmwC9tObckdykq9WMH3w4kA/9X0pXKUMYw3vLLD8tFGpeeeLrkewcMyIB76F1E+dQFBL6yeKRo5FKupwVPcHv716W9oZpkmgMLTNZWqwxzSKiSBkNvLjUVDkMpTSDnLHbakninCik69cxwCZRL8NSyxhtQC6RvsQRjekACxXVrRwgcqQrEgHGxK4yB9sj+6OWnLKyyER3EbxpG80kiq46aRjJyrAEsfSABtlhRriXAehZX0DOZPy0lrKpwVKmdWDqVJODgqDv3SnQCHW8TYOfas9PasaMUAO/MXNcdzKOIRv0bmJogsBGsHRuZA2AAM49J9zVG+5/nltWtyECuTuoIwpKtoAzgDIG/fG1K2msharJ+icEjZZiAQCcHGRnY47Z+1Fbbmu4SVJDIWaMFV1HIAbORQaslaSbXB1Y8fhxwaKQXU8qiRreItHH+5t98ecUx8K4f8Am7Ai6RUERa5dUGHZVGFGnuMmvK7PiEkTao3ZD7g4q9Ycz3MLtJHM6s66WOc5HtWsPKomcoNuxl5x4JBDw61mEJhnuCx06iR0xsNvc7Ui5opxfmS4uljWeQuIhhM+BQk1nJpu0XFV0s2N105Fcoj6SDpYZVseD9KO290eI3kEUzpDEMRrj0pEgyxCgnbO/c9zSzmpqNJMbQ9XfIKy3MEdtsjiMTOXWRInmZ9K6lxk6QNv3ZFR7S24bPbSq9wSy9UqVRHQhiE1AN5IDFDjbAPnKXFduqlVZgpIJAOASu4J98eK5vMSckkk+ScmqzS4icX7Y38t8YBhu4CwzKUuIteAGkt2MmhvHrQsPuMeaPTwWd1L1OiguJY7iZ0W5M6f8LSq3YaHEmwTJ2zmvMNR96z1D71OQ8Ryt70W/CEDfPPeLMqglT07ddOsHuMuxAI/YfaqvHOa1uItGJtWoH4kkcgwM9m6KyDx+r3pYeZjjJJwMDJ7D2+1a6qkdDVZ80xKqKFmj6YYIQ0UujqEFtPUiyu4BGG2JJ8muXE7m2uenmd06UaxDVB3C6iCxWVssc9wB9qW1702cK5EMsSySXEUPUjknRGV2Zooch5DoU4GzY8nSaBnLhttJbsHt7yJGdSASXjLK2xHxI9JG3fsCKucWu5jZzmV1lkuZkeaRZI2GIgwQDQ2TqZsnbbSKG8f4or21tEsxl6IfOpSNJcrnSSfkwqgKAPJ7k0AY07ENPBLj8vw26nG0krx20bfqCkPJKBkftCg/el2ysnmkWOJS7scKo7k+w+tFeDcfUSwi7Vp7eHVpiGABqHsdjvgnPtRWbj9lDGr2sQNz1Op1HTCoDqOhRrI9OVUbfpz5qkk/YnovNwOH8rb9X0xraGXOoJqnmldQudJyQqdiP0/zQS74GZbO1khjy7dWNwu5bpMpDEe+l8fxRDgn4g9GGON4+oEGgg6ShXX1FbSyn1JmQAgj5hVPiXN20Ytxp0NM5LKDkzvqwAQcAKFFa3CukrIWGjwSDsRsR/ijnMc6NBZBCpKwENjGQdbbHA74q7yrK00rLKEaNUeQhggGe4yxGVGSM104z0IZHjmswHQjJjclDkAgggYIIwaSi8b+Rt7E7FTFdbeLUyr7kD+9qZueeCW1q8cMBlaZR8bUPTlgCNP91njqym6dCrWDV9+CTgZMMg/9h+/tW3EOCvCkbSYBlXWq/qC+GI8ZqcWFg7FTFX4+DyNbtOuCkbBXwd11diR7HtmqeKKoZppqYr0Kw4SsNqYrjpnq2clzgRAlAd4maX5lYkLgDbfHmvPzVONCTs1xWK7w2rOwVAWY9gBkn/9vXMpUDNaxW6JntvWClAEBo4nOE4hEQ0gCNoA+n4giYljEG/aST4zud6A1nFAGzDPatcUWsOFqbaWeQkKhEaAYy8jgtgk/pCgk+dxQwrToDWpWQKuWfB5ZUkeNdSxDU+4BAHc4JycdzgHFJIClUzWSK1xQAy8F5qSK0kt5I9Yd0YEbEKCDIucZwwC/wBUzQfiXbaNDQyaTIZDqKvnIwB27LtivNQK63FqyHDgg4B39juDW0fNJKkZuEX07cJHx4v+on/yFOH4s5TjEhXuBGRtnfSKXeVeFNcXcUasiHUGy5wvpIPf3op+JnERLxOV0YHTpXIO2UABwfO9Jfp9j/mhk5u5gntoLGDqN1HjMs5PnrbaT9hmuvMvAEu+YPyz6xEYo1VkA9A6Y0k+MZrzS+4nJMQ0rs5AwCxztvtRzifOksqRFWeOZUVJGU4EnS/4298irzTJwrge5dsokk4pAgk6a2cmrqYDa4ipB9vm7felA8E+JoE8B9AfV1ML6hnTkj5h5FXIOaXWC6BLNPd4V5GP6AdTD7sQAfoKocvcMa4uY41jaTJyVB0nA3Y6jsowNzUNptJFJNdC13JdSRCJri3ZAqp/zRg6UyVUnZiBnYGgkvDCsioSpLkAaHV+5wPlP+Kd25KgldJkXRAts88qJL1N0do1VHYD52wN+2GqhxG2t+HX0TNG5ZIopulrBCTEB9Lkj1IDg/z3ocfkE/gM3EEUD8RigVAbG20LIExKzyGGGVi2STuXx7ZpN4vy6ILeCYzo3XXWiBW1YyyMTkYGGXT3371vwTmPRNO0+WS6jdJsbseoeoHAOxIcKce1WP8AXUzHE4SZFSVERkRVTqrpyAF9IHcAYwam0CsOxcuR2lmZzp68MENwX14eOWeRTDFo7aeiGY5ByWPbFd+Jfh4ovLzVoRGANshYrg3EiRwkkAgJqZgAe4XPbelJuZHnMUdy5MCFNelQHYRgRqWxgswjGkFjsKKcT/FG7klkYdJdbhh8JGZOmW6RDY+aMHAP0pOitgCfl11meLVEzR/MRKoQHsV1MQCQdjj2NFOCcm/mILzBJntghRFKssmS2tRpzkhRqGD4NCrvj8zzSTatDykl+mNAOrBIwu2M+PfNWeEc2XFs7PG2HZxJrIy2pQ6jf7O2R9qQbGPmzl6Ozt7e3MhKGfXI+A2C8FuzFQMaguWA8nFS95PghjuOm0ksidGLS6AaHudLLjSx1MF1rjwRQ/i3GHmsLeRwhMU5jxg6SI4bdV1b7nA398V04TzqetdSzaQ87JMPSWTWhORp1A4KM4G43xvVJ7onfTTjfK8cVvP0iZGt5kUvt60lV/CswwrRkg+zHNceD8cigspY9BE8nUXOkEOkiCMAsd10/EOB3JHtWb/mKFIZlsw0XXmVgASNEcaOg3JJ9bOxxk4AxRvgvLNxLBFILidNsupAOlCpKGMasnVgKNQGSRVJW/xE3S/IVv8ASU7WqXMatIjdQtpU/DERA9Z7b5z/AAau2vIzGPUzDU6wGMA9muWIXXkZ2VWY4+lErjnOWzWax0pII3mjMmSGYsXQnbbya78H56hYMs8SpkRAMpckiJRCAMbqQhYqR+qrgvHYm5gDg/JMs80iAjTC2l3Hbvg6cjJI3P8AFb84WpRLdWOWRZIifcRSFVP9YonZc5wwhoLdXSOZ1Mkkj6mG+Gxgb5QDvuCTVfnm/WaKCUKQZGncHP6TJsMe9VjDF49Fby2G+P8AKtunDRNGnxRGjDSd1JxljvXnd5w+WMKZEZQ24LDGftWBxKT97dgMZOCB2B+lXuOc0TXaoJSCIxhcDG1ZzlGW+FxTQHqVk1isSyUY5Z5gNpKzhQweJ4mBJHplGk4I7H2NB6zimhMa4OeiodOijROsSCMlsKIG6i5PdssSWB75oDxXij3MzzStl5GLMe3f29gBtVKpmm230EkuEzWKlSpGSpUqUASsisVKAC3D+KqtvLBICVciRCO6SICoO/6SpZSPsfFCyawDWKANxTXbfiLcJjSI9kVDlSdXTEYjZt/mTQuMbDf3pTrIqlJrgqT6dJnLMWO5JyT5JPk1z00fYBOHR4GDPO+pvOmJYwB9suzf1Vvmyzia4hhtdLsEWMmMAB2LEKdvJBX+6rDViTFUUS4txMzdMBdKQoI1HftuST7k5NW+K8ozQyJHjWzBc6d0DOcKuobEnvR245RktYJY5sHqIr7b6WWRVO/2aqj45q0K0xCqVuiZIAGc1YvuHSQsFlRkYjOGGDg9jWVeyypUrvBbs7BVUsx7ADJNZhtGZ9CjLZxjzn2ooDgtdHhIxkEZGRkd6LcrcKE19DFIPSX9Y86VyzD+gazd3DXt73A6siogOyqrHSq4HYAY7VSjq2LLdAbTWpp557jVIo48etJpUU9NYy0aBUyAoHpLhsZye580o3PD3jCM6FVlXWhIwGXJGR/IxRKNME7VlOpRO14FLJE0qrmNXWMnIHqkzpUAnJJwe1duP8F6FxJEmpxCdDtjbWgAkxjbAbI/qpoLA4FXL3hbRrG5wVlXUrDscHSR9wdiPqKPcE5QLwC5lIEW7FdwzRo8cLuGGykM4xnvpatuOcJeK1MG7m3vbiPYeFSLUfoPSDQ1QWKYrIWnPlrlmIxJcS+olbiVI9ipW0TV6x3IaQgAeQpqla8pE3NtHJImLgCQlMkpGQXLn0gZ0BzgZxppBYtFa1xXrlvyTBNpUL6LaeIyKNUjFZoVmkh1bHAZTucY1NjvgqHFeVoIrlo3mMY0LINQVd5Bq0gaicLkDPfIO1VixZIXm4Y4iE2g9IsUDn5SwGSB9hisxcKkbp6UY9YkR/8AnKnBA/nanXgE8ccXDGlMYjE1zrMgDLpHSJ2ORk9gcfqoh+YhuBbTSFBM0cKwhQU0yLcuZSFjARcLg+o+PrVxggcxXisWktbOMA6mnnXGnUe0GfT5xRu45aHDTFdzSagsjdNUQDJ0syHvtuAT7bVX4zxtYjFPbrgC6u2UFtjnpb7D5cE7Y81vaPLfwmWfSYrcOFBJLMQhcqu4GwCd+wOK2ilz2Q2/oqjn/SkY6SsyhGJYnaWMaFfY4Ix4ruvND3kUusZZUy2Nsl5UOw8AADb7105Z5TllkkEqRwiAqrjQC2X3Azn2INDuEXLq12NQBjUKCAB2lUeKFKapyemKotaAvKsQa+t1PmVB/kUycX+Lxt4pw0w6nSVS2MZwF39hQXka0d+IW/TUsUdXIHgKQSat8f480PF57iHSWWVipIBA8Z+9RF1HfLKe5fQ2iO0SXiAt4VRrOF9Dgk5Jwh7+xzvSs3Liw2lvdh5C8rjSoTZWRhnU2fPj3oXwnmZ4ppJGGoTKyyjtqD7n+c71mPmqbWhkZpY43DiNj6cr8u39U35IvolB+hzvbGOPjrlHAPUYGMA5GYSxbPbGrIpC4dbxN87yB8jSI4wxP+RiinLnFzJxNJZW9UsjaifeQMo/jJFX+TOFsrXLBmWaLTGqBgjZdyrMWPyooBJI9x70lUq/0f6groRy6mC3cxQZYnHpA9yNWB3pv4FzTZRW9sJWRmRIkcGIyEKJp3lUZQjdGTt/FEJ+YLWGB5o2VizXEgAYammkJt41ZB3VY9T77er3ryLNJvFiX5oc+H8w2kVpFHmQvHcNclVQAMyhVhXUTsoGonbzRDiPMlqrXFuxmaK6uhcPJHIAvTZmbSF0sTmNhkHfUozsorzsNULVnmy6HKPnNXjitTmOAGNJH3YtFC7yqAoHpZixLYzltPYCuPG+LPNbNPupnvLh8A42dIcrkdxuAaUwaI8S4sJI4Y0XQkKkAZyWZzqkkJx3JwMeAqipsqgkObAkkJjQ9KGJodDHd1l19UkgYBYu3YbYX2rjcc6XTrpaZjupUn5k0a9IUjGkepu1AKlIApNx+VohHrIUO0jEE6nd9OWc59RwAB/91UgQu6jPzEDJz52+/mq1bI+CCNiKYqGfnK0mtmWzkVMWpZdcYbDtJpdiS3c40jb2pcEpwBk7ZIHgZxk/4q1dccmkiEUkjMisXCk59TAKWydySAPNUQabfwPgcvx/4fbf9Wf/ALQVa4ZzWsEUUaoSFEpk1HZmmUICBjsoCnB7nND/AM4j2SxscPFKzKMbMsgUNv4IZQd/ehbRkd6vJx2iatUxlP4gXBdWJXZg7hVCCRlJIZ8Dc9v6FcuAuWju3J7opJ+rSIf870vAVbivXETRL8rkM2BudOcD7eaa8jbuQOK9DldcsflbOK6glkEsiqML3OvAI23pM4nZyxPpmVlc+r1dznzXVeNzDT8RvTjG+3p7bVpxfi8lzJ1Jm1NgDP0HYU/JKMlpCimnso6qmaxUrAs2VsGrF3xB5W1O2psYJ8nHv71VqUAb6611VipQBnFQitl70Z4hyy0Vus3UicEqGVCS0ZcMyhjpCnZTnSTg7GgAJmpmuiREkADJJwAB3+gqxxHhkkEhimjaORcZVhgjO4z/ABQBSqVfuuGNEyLIApdVf3IVwCCR3G2/8irn+l5evJDhA0ILuzMFQLthtR2wcrj31imAFArIWjvHeXGhleOON2ECjrNpJUOApk3GygE4/j60y8rcmxiCC5nGRI8fpIHTaOWYW2kg+rUy9ZwR2CAjcU0rE3R57WyivSLz8OY4rSbUxMsLSys0cZc6ItEPTzkL87ZLD9rb7UncRsYEgjMcmqRsahqBxtvsFwN9tzmni0CknwxNwVY1tWaUf7ga2Gk/DTUUDEnY5AY4HbFH+ZLZbu+it4pU9K9PqM2oHDOy+oDc6dOw87VzvYA//wDPUIjlrQD4jFUz1Jt2Iwdsdqs3NhPZRx3TxwAJLtGqYJI1qr698jIzjPtWqjr+iLOEvKKxtCEKTBfiTtnSpUydIKAdzg5H3oqnLMcMUoRczH1A99KdQqowfovf60u2vObJHEoUenaTIHxFWTqqMncYOar33Oc0kzSDSupQmkbqADqA3+vmrz8a4iHGb0LtSpUrkNyVKlSgCVKlSgDIqGsVKAO9qoLqD2JAP8nFehficxjRox8rXUiqo2WNLQdGNFXx8zMT5OKlSrj7JfRP5WH++ts7j8xFn6/EWnCe6RLa5cQQtIt30DJImt2EjXWo5bt6QigDtpzUqVKBmnM9nD1+LyPFre3lSOPLEKA+qEbDuVCgj7V35nuDHbXDDvJHw2JthuBAZT48lV/qpUpiL/FbqM3c1tJG7rfXgd/ilQojIGkADyHbcn9vtS3w/mZ2mhjZV6dpmQKNjJ+UWZ4VkPkDGNgPmPk5rFSmOgNxXmq7uMia4lcYOxY6fOdgcb0MtINbhc4ycZ/upUqVtj4hp4Jxwtfx9RFxHE1ugQaNAUMA42PqySc+5qpzVzlJeRxoyBFUknBJ1H1KDv7CpUrfJ4smtiwa1qVKwL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grpSp>
        <p:nvGrpSpPr>
          <p:cNvPr id="3" name="Group 19"/>
          <p:cNvGrpSpPr/>
          <p:nvPr/>
        </p:nvGrpSpPr>
        <p:grpSpPr>
          <a:xfrm>
            <a:off x="381000" y="1143000"/>
            <a:ext cx="2895600" cy="3124200"/>
            <a:chOff x="381000" y="1143000"/>
            <a:chExt cx="2895600" cy="3124200"/>
          </a:xfrm>
        </p:grpSpPr>
        <p:pic>
          <p:nvPicPr>
            <p:cNvPr id="37891" name="Picture 8" descr="http://t0.gstatic.com/images?q=tbn:ANd9GcQfkNMX41eWwpmxTWUHD4qcwClMX2D2pB3NBszTtpNIDrkycZtEfw"/>
            <p:cNvPicPr>
              <a:picLocks noChangeAspect="1" noChangeArrowheads="1"/>
            </p:cNvPicPr>
            <p:nvPr/>
          </p:nvPicPr>
          <p:blipFill>
            <a:blip r:embed="rId3" cstate="print"/>
            <a:srcRect/>
            <a:stretch>
              <a:fillRect/>
            </a:stretch>
          </p:blipFill>
          <p:spPr bwMode="auto">
            <a:xfrm>
              <a:off x="1524000" y="3124200"/>
              <a:ext cx="1717675" cy="1143000"/>
            </a:xfrm>
            <a:prstGeom prst="rect">
              <a:avLst/>
            </a:prstGeom>
            <a:noFill/>
            <a:ln w="38100">
              <a:solidFill>
                <a:schemeClr val="tx1"/>
              </a:solidFill>
              <a:miter lim="800000"/>
              <a:headEnd/>
              <a:tailEnd/>
            </a:ln>
          </p:spPr>
        </p:pic>
        <p:pic>
          <p:nvPicPr>
            <p:cNvPr id="37893" name="Picture 24" descr="http://t0.gstatic.com/images?q=tbn:ANd9GcRJuDbvirLhMQKhrT82m0avLnyt1tWmRV6mWGC3vKhBjug4nSy6rA"/>
            <p:cNvPicPr>
              <a:picLocks noChangeAspect="1" noChangeArrowheads="1"/>
            </p:cNvPicPr>
            <p:nvPr/>
          </p:nvPicPr>
          <p:blipFill>
            <a:blip r:embed="rId4" cstate="print"/>
            <a:srcRect/>
            <a:stretch>
              <a:fillRect/>
            </a:stretch>
          </p:blipFill>
          <p:spPr bwMode="auto">
            <a:xfrm>
              <a:off x="381000" y="1143000"/>
              <a:ext cx="1295400" cy="1803400"/>
            </a:xfrm>
            <a:prstGeom prst="rect">
              <a:avLst/>
            </a:prstGeom>
            <a:noFill/>
            <a:ln w="38100">
              <a:solidFill>
                <a:schemeClr val="tx1"/>
              </a:solidFill>
              <a:miter lim="800000"/>
              <a:headEnd/>
              <a:tailEnd/>
            </a:ln>
          </p:spPr>
        </p:pic>
        <p:pic>
          <p:nvPicPr>
            <p:cNvPr id="37894" name="Picture 20" descr="http://t1.gstatic.com/images?q=tbn:ANd9GcSXRS0Kw2NR5YayDsrAX0oYuwrAoJHAhgPSelffL-RVBz53YAd0lA"/>
            <p:cNvPicPr>
              <a:picLocks noChangeAspect="1" noChangeArrowheads="1"/>
            </p:cNvPicPr>
            <p:nvPr/>
          </p:nvPicPr>
          <p:blipFill>
            <a:blip r:embed="rId5" cstate="print"/>
            <a:srcRect/>
            <a:stretch>
              <a:fillRect/>
            </a:stretch>
          </p:blipFill>
          <p:spPr bwMode="auto">
            <a:xfrm>
              <a:off x="1676400" y="1143000"/>
              <a:ext cx="1600200" cy="1069975"/>
            </a:xfrm>
            <a:prstGeom prst="rect">
              <a:avLst/>
            </a:prstGeom>
            <a:noFill/>
            <a:ln w="38100">
              <a:solidFill>
                <a:schemeClr val="tx1"/>
              </a:solidFill>
              <a:miter lim="800000"/>
              <a:headEnd/>
              <a:tailEnd/>
            </a:ln>
          </p:spPr>
        </p:pic>
        <p:pic>
          <p:nvPicPr>
            <p:cNvPr id="37897" name="Picture 6" descr="http://asiabcs.com/wp-content/uploads/2011/01/healthy-fruits-300x300.jpg"/>
            <p:cNvPicPr>
              <a:picLocks noChangeAspect="1" noChangeArrowheads="1"/>
            </p:cNvPicPr>
            <p:nvPr/>
          </p:nvPicPr>
          <p:blipFill>
            <a:blip r:embed="rId6" cstate="print"/>
            <a:srcRect/>
            <a:stretch>
              <a:fillRect/>
            </a:stretch>
          </p:blipFill>
          <p:spPr bwMode="auto">
            <a:xfrm>
              <a:off x="381000" y="2590800"/>
              <a:ext cx="1676400" cy="1676400"/>
            </a:xfrm>
            <a:prstGeom prst="rect">
              <a:avLst/>
            </a:prstGeom>
            <a:noFill/>
            <a:ln w="38100">
              <a:solidFill>
                <a:schemeClr val="tx1"/>
              </a:solidFill>
              <a:miter lim="800000"/>
              <a:headEnd/>
              <a:tailEnd/>
            </a:ln>
          </p:spPr>
        </p:pic>
        <p:pic>
          <p:nvPicPr>
            <p:cNvPr id="37901" name="Picture 22" descr="http://t0.gstatic.com/images?q=tbn:ANd9GcT7UfTz6I8CrnkcDnfZcdjr8wkN9dUOnVIvRwxjPGmG94QGp2VN"/>
            <p:cNvPicPr>
              <a:picLocks noChangeAspect="1" noChangeArrowheads="1"/>
            </p:cNvPicPr>
            <p:nvPr/>
          </p:nvPicPr>
          <p:blipFill>
            <a:blip r:embed="rId7" cstate="print"/>
            <a:srcRect/>
            <a:stretch>
              <a:fillRect/>
            </a:stretch>
          </p:blipFill>
          <p:spPr bwMode="auto">
            <a:xfrm>
              <a:off x="1828800" y="2362200"/>
              <a:ext cx="1414463" cy="1238250"/>
            </a:xfrm>
            <a:prstGeom prst="rect">
              <a:avLst/>
            </a:prstGeom>
            <a:noFill/>
            <a:ln w="38100">
              <a:solidFill>
                <a:schemeClr val="tx1"/>
              </a:solidFill>
              <a:miter lim="800000"/>
              <a:headEnd/>
              <a:tailEnd/>
            </a:ln>
          </p:spPr>
        </p:pic>
      </p:grpSp>
      <p:sp>
        <p:nvSpPr>
          <p:cNvPr id="4" name="Rectangle 3"/>
          <p:cNvSpPr/>
          <p:nvPr/>
        </p:nvSpPr>
        <p:spPr>
          <a:xfrm>
            <a:off x="1752600" y="1981200"/>
            <a:ext cx="2133600" cy="762000"/>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Problems in everyday life…</a:t>
            </a:r>
          </a:p>
        </p:txBody>
      </p:sp>
      <p:pic>
        <p:nvPicPr>
          <p:cNvPr id="37903" name="Picture 28" descr="http://t3.gstatic.com/images?q=tbn:ANd9GcT2pG6KLCrTK9e6N2GdcTUUjjCUr1KK9K5Wwe5mVzDwmBw4DjnCJg"/>
          <p:cNvPicPr>
            <a:picLocks noChangeAspect="1" noChangeArrowheads="1"/>
          </p:cNvPicPr>
          <p:nvPr/>
        </p:nvPicPr>
        <p:blipFill>
          <a:blip r:embed="rId8" cstate="print"/>
          <a:srcRect/>
          <a:stretch>
            <a:fillRect/>
          </a:stretch>
        </p:blipFill>
        <p:spPr bwMode="auto">
          <a:xfrm>
            <a:off x="7391400" y="1981200"/>
            <a:ext cx="1219200" cy="1066800"/>
          </a:xfrm>
          <a:prstGeom prst="rect">
            <a:avLst/>
          </a:prstGeom>
          <a:noFill/>
          <a:ln w="9525">
            <a:noFill/>
            <a:miter lim="800000"/>
            <a:headEnd/>
            <a:tailEnd/>
          </a:ln>
        </p:spPr>
      </p:pic>
      <p:sp>
        <p:nvSpPr>
          <p:cNvPr id="37904" name="TextBox 19"/>
          <p:cNvSpPr txBox="1">
            <a:spLocks noChangeArrowheads="1"/>
          </p:cNvSpPr>
          <p:nvPr/>
        </p:nvSpPr>
        <p:spPr bwMode="auto">
          <a:xfrm>
            <a:off x="1676400" y="4343400"/>
            <a:ext cx="5867400" cy="1692771"/>
          </a:xfrm>
          <a:prstGeom prst="rect">
            <a:avLst/>
          </a:prstGeom>
          <a:noFill/>
          <a:ln w="9525">
            <a:noFill/>
            <a:miter lim="800000"/>
            <a:headEnd/>
            <a:tailEnd/>
          </a:ln>
        </p:spPr>
        <p:txBody>
          <a:bodyPr>
            <a:spAutoFit/>
          </a:bodyPr>
          <a:lstStyle/>
          <a:p>
            <a:pPr algn="ctr"/>
            <a:r>
              <a:rPr lang="en-US" b="1" dirty="0">
                <a:solidFill>
                  <a:srgbClr val="003366"/>
                </a:solidFill>
              </a:rPr>
              <a:t>Mathematically proficient </a:t>
            </a:r>
            <a:r>
              <a:rPr lang="en-US" b="1" dirty="0" smtClean="0">
                <a:solidFill>
                  <a:srgbClr val="003366"/>
                </a:solidFill>
              </a:rPr>
              <a:t>students:</a:t>
            </a:r>
            <a:endParaRPr lang="en-US" b="1" dirty="0">
              <a:solidFill>
                <a:srgbClr val="003366"/>
              </a:solidFill>
            </a:endParaRPr>
          </a:p>
          <a:p>
            <a:pPr algn="ctr">
              <a:buFont typeface="Arial" pitchFamily="34" charset="0"/>
              <a:buChar char="•"/>
            </a:pPr>
            <a:r>
              <a:rPr lang="en-US" dirty="0">
                <a:solidFill>
                  <a:srgbClr val="003366"/>
                </a:solidFill>
              </a:rPr>
              <a:t> </a:t>
            </a:r>
            <a:r>
              <a:rPr lang="en-US" dirty="0" smtClean="0">
                <a:solidFill>
                  <a:srgbClr val="003366"/>
                </a:solidFill>
              </a:rPr>
              <a:t>Make </a:t>
            </a:r>
            <a:r>
              <a:rPr lang="en-US" dirty="0">
                <a:solidFill>
                  <a:srgbClr val="003366"/>
                </a:solidFill>
              </a:rPr>
              <a:t>assumptions and approximations to simplify a </a:t>
            </a:r>
            <a:r>
              <a:rPr lang="en-US" dirty="0" smtClean="0">
                <a:solidFill>
                  <a:srgbClr val="003366"/>
                </a:solidFill>
              </a:rPr>
              <a:t>Situation</a:t>
            </a:r>
            <a:r>
              <a:rPr lang="en-US" dirty="0">
                <a:solidFill>
                  <a:srgbClr val="003366"/>
                </a:solidFill>
              </a:rPr>
              <a:t>, realizing these may need revision later</a:t>
            </a:r>
          </a:p>
          <a:p>
            <a:pPr algn="ctr"/>
            <a:endParaRPr lang="en-US" sz="1400" dirty="0">
              <a:solidFill>
                <a:srgbClr val="003366"/>
              </a:solidFill>
            </a:endParaRPr>
          </a:p>
          <a:p>
            <a:pPr algn="ctr">
              <a:buFont typeface="Arial" pitchFamily="34" charset="0"/>
              <a:buChar char="•"/>
            </a:pPr>
            <a:r>
              <a:rPr lang="en-US" dirty="0">
                <a:solidFill>
                  <a:srgbClr val="003366"/>
                </a:solidFill>
              </a:rPr>
              <a:t> </a:t>
            </a:r>
            <a:r>
              <a:rPr lang="en-US" dirty="0" smtClean="0">
                <a:solidFill>
                  <a:srgbClr val="003366"/>
                </a:solidFill>
              </a:rPr>
              <a:t>Interpret </a:t>
            </a:r>
            <a:r>
              <a:rPr lang="en-US" dirty="0">
                <a:solidFill>
                  <a:srgbClr val="003366"/>
                </a:solidFill>
              </a:rPr>
              <a:t>mathematical results in the context of the situation and reflect on whether they make sense</a:t>
            </a:r>
          </a:p>
        </p:txBody>
      </p:sp>
      <p:grpSp>
        <p:nvGrpSpPr>
          <p:cNvPr id="5" name="Group 20"/>
          <p:cNvGrpSpPr/>
          <p:nvPr/>
        </p:nvGrpSpPr>
        <p:grpSpPr>
          <a:xfrm>
            <a:off x="5689600" y="1295400"/>
            <a:ext cx="2921000" cy="2971800"/>
            <a:chOff x="5689600" y="1295400"/>
            <a:chExt cx="2921000" cy="2971800"/>
          </a:xfrm>
        </p:grpSpPr>
        <p:pic>
          <p:nvPicPr>
            <p:cNvPr id="37892" name="Picture 26" descr="http://t3.gstatic.com/images?q=tbn:ANd9GcRVZkU7Ds4oz0ExZA7lPiDNl_oEvZU-uC6ervMe0dpolYss-vdE-A"/>
            <p:cNvPicPr>
              <a:picLocks noChangeAspect="1" noChangeArrowheads="1"/>
            </p:cNvPicPr>
            <p:nvPr/>
          </p:nvPicPr>
          <p:blipFill>
            <a:blip r:embed="rId9" cstate="print"/>
            <a:srcRect/>
            <a:stretch>
              <a:fillRect/>
            </a:stretch>
          </p:blipFill>
          <p:spPr bwMode="auto">
            <a:xfrm>
              <a:off x="5715000" y="1528826"/>
              <a:ext cx="2209800" cy="1622362"/>
            </a:xfrm>
            <a:prstGeom prst="rect">
              <a:avLst/>
            </a:prstGeom>
            <a:noFill/>
            <a:ln w="38100">
              <a:solidFill>
                <a:schemeClr val="tx1"/>
              </a:solidFill>
              <a:miter lim="800000"/>
              <a:headEnd/>
              <a:tailEnd/>
            </a:ln>
          </p:spPr>
        </p:pic>
        <p:pic>
          <p:nvPicPr>
            <p:cNvPr id="37900" name="Picture 18" descr="http://t0.gstatic.com/images?q=tbn:ANd9GcQ0G22JKYnXtAp-DFJAbBCsGKsaQKv06nbWUdQmzc1opa9Q2oPEcA"/>
            <p:cNvPicPr>
              <a:picLocks noChangeAspect="1" noChangeArrowheads="1"/>
            </p:cNvPicPr>
            <p:nvPr/>
          </p:nvPicPr>
          <p:blipFill>
            <a:blip r:embed="rId10" cstate="print"/>
            <a:srcRect/>
            <a:stretch>
              <a:fillRect/>
            </a:stretch>
          </p:blipFill>
          <p:spPr bwMode="auto">
            <a:xfrm>
              <a:off x="7105650" y="3048000"/>
              <a:ext cx="1504950" cy="914400"/>
            </a:xfrm>
            <a:prstGeom prst="rect">
              <a:avLst/>
            </a:prstGeom>
            <a:noFill/>
            <a:ln w="38100">
              <a:solidFill>
                <a:schemeClr val="tx1"/>
              </a:solidFill>
              <a:miter lim="800000"/>
              <a:headEnd/>
              <a:tailEnd/>
            </a:ln>
          </p:spPr>
        </p:pic>
        <p:pic>
          <p:nvPicPr>
            <p:cNvPr id="37905" name="Picture 2" descr="http://tandrageemaths.files.wordpress.com/2009/08/t048529a.gif"/>
            <p:cNvPicPr>
              <a:picLocks noChangeAspect="1" noChangeArrowheads="1"/>
            </p:cNvPicPr>
            <p:nvPr/>
          </p:nvPicPr>
          <p:blipFill>
            <a:blip r:embed="rId11" cstate="print"/>
            <a:srcRect/>
            <a:stretch>
              <a:fillRect/>
            </a:stretch>
          </p:blipFill>
          <p:spPr bwMode="auto">
            <a:xfrm>
              <a:off x="5691187" y="3024187"/>
              <a:ext cx="1776413" cy="1243013"/>
            </a:xfrm>
            <a:prstGeom prst="rect">
              <a:avLst/>
            </a:prstGeom>
            <a:noFill/>
            <a:ln w="38100">
              <a:solidFill>
                <a:schemeClr val="tx1"/>
              </a:solidFill>
              <a:miter lim="800000"/>
              <a:headEnd/>
              <a:tailEnd/>
            </a:ln>
          </p:spPr>
        </p:pic>
        <p:pic>
          <p:nvPicPr>
            <p:cNvPr id="37907" name="Picture 2"/>
            <p:cNvPicPr>
              <a:picLocks noChangeAspect="1" noChangeArrowheads="1"/>
            </p:cNvPicPr>
            <p:nvPr/>
          </p:nvPicPr>
          <p:blipFill>
            <a:blip r:embed="rId12" cstate="print"/>
            <a:srcRect/>
            <a:stretch>
              <a:fillRect/>
            </a:stretch>
          </p:blipFill>
          <p:spPr bwMode="auto">
            <a:xfrm>
              <a:off x="5689600" y="1295400"/>
              <a:ext cx="2921000" cy="765175"/>
            </a:xfrm>
            <a:prstGeom prst="rect">
              <a:avLst/>
            </a:prstGeom>
            <a:noFill/>
            <a:ln w="38100">
              <a:solidFill>
                <a:schemeClr val="tx1"/>
              </a:solidFill>
              <a:miter lim="800000"/>
              <a:headEnd/>
              <a:tailEnd/>
            </a:ln>
          </p:spPr>
        </p:pic>
      </p:grpSp>
      <p:sp>
        <p:nvSpPr>
          <p:cNvPr id="17" name="Right Arrow 16"/>
          <p:cNvSpPr/>
          <p:nvPr/>
        </p:nvSpPr>
        <p:spPr>
          <a:xfrm>
            <a:off x="2895600" y="3124200"/>
            <a:ext cx="3200400" cy="1066800"/>
          </a:xfrm>
          <a:prstGeom prst="rightArrow">
            <a:avLst/>
          </a:prstGeom>
          <a:solidFill>
            <a:srgbClr val="A20000"/>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…reasoned using mathematical methods</a:t>
            </a:r>
          </a:p>
        </p:txBody>
      </p:sp>
      <p:sp>
        <p:nvSpPr>
          <p:cNvPr id="22" name="Slide Number Placeholder 21"/>
          <p:cNvSpPr>
            <a:spLocks noGrp="1"/>
          </p:cNvSpPr>
          <p:nvPr>
            <p:ph type="sldNum" sz="quarter" idx="4"/>
          </p:nvPr>
        </p:nvSpPr>
        <p:spPr/>
        <p:txBody>
          <a:bodyPr/>
          <a:lstStyle/>
          <a:p>
            <a:fld id="{E6C711A5-5321-4724-BDA3-06CF6441090E}" type="slidenum">
              <a:rPr lang="en-US" smtClean="0"/>
              <a:pPr/>
              <a:t>18</a:t>
            </a:fld>
            <a:endParaRPr lang="en-US" dirty="0"/>
          </a:p>
        </p:txBody>
      </p:sp>
      <p:sp>
        <p:nvSpPr>
          <p:cNvPr id="23" name="Footer Placeholder 22"/>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solidFill>
                  <a:srgbClr val="C00000"/>
                </a:solidFill>
              </a:rPr>
              <a:t>MP 5: Use appropriate tools strategically </a:t>
            </a:r>
            <a:endParaRPr lang="en-US" sz="2800" dirty="0">
              <a:solidFill>
                <a:srgbClr val="C00000"/>
              </a:solidFill>
            </a:endParaRPr>
          </a:p>
        </p:txBody>
      </p:sp>
      <p:sp>
        <p:nvSpPr>
          <p:cNvPr id="5" name="Content Placeholder 2"/>
          <p:cNvSpPr txBox="1">
            <a:spLocks/>
          </p:cNvSpPr>
          <p:nvPr/>
        </p:nvSpPr>
        <p:spPr>
          <a:xfrm>
            <a:off x="4038600" y="1295400"/>
            <a:ext cx="4572000" cy="5410200"/>
          </a:xfrm>
          <a:prstGeom prst="rect">
            <a:avLst/>
          </a:prstGeom>
          <a:ln>
            <a:noFill/>
          </a:ln>
        </p:spPr>
        <p:txBody>
          <a:bodyPr lIns="182880" tIns="91440"/>
          <a:lstStyle/>
          <a:p>
            <a:pPr marL="514350" indent="-514350" fontAlgn="auto">
              <a:spcBef>
                <a:spcPts val="250"/>
              </a:spcBef>
              <a:spcAft>
                <a:spcPts val="0"/>
              </a:spcAft>
              <a:buSzPct val="80000"/>
              <a:defRPr/>
            </a:pPr>
            <a:r>
              <a:rPr lang="en-US" sz="2400" b="1" dirty="0">
                <a:solidFill>
                  <a:srgbClr val="003366"/>
                </a:solidFill>
              </a:rPr>
              <a:t>Proficient </a:t>
            </a:r>
            <a:r>
              <a:rPr lang="en-US" sz="2400" b="1" dirty="0" smtClean="0">
                <a:solidFill>
                  <a:srgbClr val="003366"/>
                </a:solidFill>
              </a:rPr>
              <a:t>students:</a:t>
            </a:r>
            <a:endParaRPr lang="en-US" sz="2400" b="1" dirty="0">
              <a:solidFill>
                <a:srgbClr val="003366"/>
              </a:solidFill>
            </a:endParaRPr>
          </a:p>
          <a:p>
            <a:pPr marL="514350" indent="-514350" fontAlgn="auto">
              <a:spcBef>
                <a:spcPts val="250"/>
              </a:spcBef>
              <a:spcAft>
                <a:spcPts val="0"/>
              </a:spcAft>
              <a:buSzPct val="80000"/>
              <a:buFont typeface="Arial" pitchFamily="34" charset="0"/>
              <a:buChar char="•"/>
              <a:defRPr/>
            </a:pPr>
            <a:r>
              <a:rPr lang="en-US" sz="2400" dirty="0">
                <a:solidFill>
                  <a:srgbClr val="003366"/>
                </a:solidFill>
              </a:rPr>
              <a:t>A</a:t>
            </a:r>
            <a:r>
              <a:rPr lang="en-US" sz="2400" dirty="0" smtClean="0">
                <a:solidFill>
                  <a:srgbClr val="003366"/>
                </a:solidFill>
              </a:rPr>
              <a:t>re </a:t>
            </a:r>
            <a:r>
              <a:rPr lang="en-US" sz="2400" dirty="0">
                <a:solidFill>
                  <a:srgbClr val="003366"/>
                </a:solidFill>
              </a:rPr>
              <a:t>sufficiently familiar with appropriate tools to decide when each tool is helpful, knowing both the benefit and limitations</a:t>
            </a:r>
          </a:p>
          <a:p>
            <a:pPr marL="514350" indent="-514350" fontAlgn="auto">
              <a:spcBef>
                <a:spcPts val="250"/>
              </a:spcBef>
              <a:spcAft>
                <a:spcPts val="0"/>
              </a:spcAft>
              <a:buSzPct val="80000"/>
              <a:buFont typeface="Arial" pitchFamily="34" charset="0"/>
              <a:buChar char="•"/>
              <a:defRPr/>
            </a:pPr>
            <a:r>
              <a:rPr lang="en-US" sz="2400" dirty="0" smtClean="0">
                <a:solidFill>
                  <a:srgbClr val="003366"/>
                </a:solidFill>
              </a:rPr>
              <a:t>Detect </a:t>
            </a:r>
            <a:r>
              <a:rPr lang="en-US" sz="2400" dirty="0">
                <a:solidFill>
                  <a:srgbClr val="003366"/>
                </a:solidFill>
              </a:rPr>
              <a:t>possible errors</a:t>
            </a:r>
          </a:p>
          <a:p>
            <a:pPr marL="514350" indent="-514350" fontAlgn="auto">
              <a:spcBef>
                <a:spcPts val="250"/>
              </a:spcBef>
              <a:spcAft>
                <a:spcPts val="0"/>
              </a:spcAft>
              <a:buSzPct val="80000"/>
              <a:buFont typeface="Arial" pitchFamily="34" charset="0"/>
              <a:buChar char="•"/>
              <a:defRPr/>
            </a:pPr>
            <a:r>
              <a:rPr lang="en-US" sz="2400" dirty="0">
                <a:solidFill>
                  <a:srgbClr val="003366"/>
                </a:solidFill>
              </a:rPr>
              <a:t>I</a:t>
            </a:r>
            <a:r>
              <a:rPr lang="en-US" sz="2400" dirty="0" smtClean="0">
                <a:solidFill>
                  <a:srgbClr val="003366"/>
                </a:solidFill>
              </a:rPr>
              <a:t>dentify </a:t>
            </a:r>
            <a:r>
              <a:rPr lang="en-US" sz="2400" dirty="0">
                <a:solidFill>
                  <a:srgbClr val="003366"/>
                </a:solidFill>
              </a:rPr>
              <a:t>relevant external mathematical resources, and use them to pose or solve problems</a:t>
            </a:r>
          </a:p>
        </p:txBody>
      </p:sp>
      <p:grpSp>
        <p:nvGrpSpPr>
          <p:cNvPr id="3" name="Group 12"/>
          <p:cNvGrpSpPr/>
          <p:nvPr/>
        </p:nvGrpSpPr>
        <p:grpSpPr>
          <a:xfrm>
            <a:off x="304800" y="2149334"/>
            <a:ext cx="3429001" cy="3245133"/>
            <a:chOff x="304799" y="1250667"/>
            <a:chExt cx="3429001" cy="3245133"/>
          </a:xfrm>
        </p:grpSpPr>
        <p:pic>
          <p:nvPicPr>
            <p:cNvPr id="38916" name="Picture 3" descr="http://t3.gstatic.com/images?q=tbn:ANd9GcT7ob00XJHMBDbcUtGoGqToL2PyrG7ESh1y8whIkloQqlDDy5cU"/>
            <p:cNvPicPr>
              <a:picLocks noChangeAspect="1" noChangeArrowheads="1"/>
            </p:cNvPicPr>
            <p:nvPr/>
          </p:nvPicPr>
          <p:blipFill>
            <a:blip r:embed="rId3" cstate="print"/>
            <a:srcRect/>
            <a:stretch>
              <a:fillRect/>
            </a:stretch>
          </p:blipFill>
          <p:spPr bwMode="auto">
            <a:xfrm>
              <a:off x="1066800" y="1250667"/>
              <a:ext cx="1371600" cy="1108075"/>
            </a:xfrm>
            <a:prstGeom prst="rect">
              <a:avLst/>
            </a:prstGeom>
            <a:noFill/>
            <a:ln w="38100">
              <a:solidFill>
                <a:schemeClr val="tx1"/>
              </a:solidFill>
              <a:miter lim="800000"/>
              <a:headEnd/>
              <a:tailEnd/>
            </a:ln>
          </p:spPr>
        </p:pic>
        <p:pic>
          <p:nvPicPr>
            <p:cNvPr id="38918" name="Picture 7" descr="http://t2.gstatic.com/images?q=tbn:ANd9GcSbRpbr7bm-UhIZTTP2ozkVxyL9ENyOGm17rPSvDXTnTob7JL_6"/>
            <p:cNvPicPr>
              <a:picLocks noChangeAspect="1" noChangeArrowheads="1"/>
            </p:cNvPicPr>
            <p:nvPr/>
          </p:nvPicPr>
          <p:blipFill>
            <a:blip r:embed="rId4" cstate="print"/>
            <a:srcRect/>
            <a:stretch>
              <a:fillRect/>
            </a:stretch>
          </p:blipFill>
          <p:spPr bwMode="auto">
            <a:xfrm>
              <a:off x="2362200" y="2514600"/>
              <a:ext cx="1371600" cy="752475"/>
            </a:xfrm>
            <a:prstGeom prst="rect">
              <a:avLst/>
            </a:prstGeom>
            <a:noFill/>
            <a:ln w="38100">
              <a:solidFill>
                <a:schemeClr val="tx1"/>
              </a:solidFill>
              <a:miter lim="800000"/>
              <a:headEnd/>
              <a:tailEnd/>
            </a:ln>
          </p:spPr>
        </p:pic>
        <p:pic>
          <p:nvPicPr>
            <p:cNvPr id="38919" name="Picture 11" descr="http://upload.wikimedia.org/wikipedia/commons/thumb/5/50/OpenOffice.org_Calc.png/420px-OpenOffice.org_Calc.png"/>
            <p:cNvPicPr>
              <a:picLocks noChangeAspect="1" noChangeArrowheads="1"/>
            </p:cNvPicPr>
            <p:nvPr/>
          </p:nvPicPr>
          <p:blipFill>
            <a:blip r:embed="rId5" cstate="print"/>
            <a:srcRect/>
            <a:stretch>
              <a:fillRect/>
            </a:stretch>
          </p:blipFill>
          <p:spPr bwMode="auto">
            <a:xfrm>
              <a:off x="304800" y="3352800"/>
              <a:ext cx="1828800" cy="1127968"/>
            </a:xfrm>
            <a:prstGeom prst="rect">
              <a:avLst/>
            </a:prstGeom>
            <a:noFill/>
            <a:ln w="38100">
              <a:solidFill>
                <a:schemeClr val="tx1"/>
              </a:solidFill>
              <a:miter lim="800000"/>
              <a:headEnd/>
              <a:tailEnd/>
            </a:ln>
          </p:spPr>
        </p:pic>
        <p:pic>
          <p:nvPicPr>
            <p:cNvPr id="38920" name="Picture 13" descr="http://t3.gstatic.com/images?q=tbn:ANd9GcRcSMKS1TdsNWnMMaA_AqQJGMivDAY6KxMC3jhGikuYim9f4rzCAg"/>
            <p:cNvPicPr>
              <a:picLocks noChangeAspect="1" noChangeArrowheads="1"/>
            </p:cNvPicPr>
            <p:nvPr/>
          </p:nvPicPr>
          <p:blipFill>
            <a:blip r:embed="rId6" cstate="print"/>
            <a:srcRect/>
            <a:stretch>
              <a:fillRect/>
            </a:stretch>
          </p:blipFill>
          <p:spPr bwMode="auto">
            <a:xfrm>
              <a:off x="304799" y="1250667"/>
              <a:ext cx="731838" cy="1066800"/>
            </a:xfrm>
            <a:prstGeom prst="rect">
              <a:avLst/>
            </a:prstGeom>
            <a:noFill/>
            <a:ln w="38100">
              <a:solidFill>
                <a:schemeClr val="tx1"/>
              </a:solidFill>
              <a:miter lim="800000"/>
              <a:headEnd/>
              <a:tailEnd/>
            </a:ln>
          </p:spPr>
        </p:pic>
        <p:pic>
          <p:nvPicPr>
            <p:cNvPr id="38921" name="Picture 15" descr="http://t1.gstatic.com/images?q=tbn:ANd9GcT2cOMKzlqPDY_2N0l_LTkmHWKL_OSHTEjUFwrFgPuhWfX30rZoQQ"/>
            <p:cNvPicPr>
              <a:picLocks noChangeAspect="1" noChangeArrowheads="1"/>
            </p:cNvPicPr>
            <p:nvPr/>
          </p:nvPicPr>
          <p:blipFill>
            <a:blip r:embed="rId7" cstate="print"/>
            <a:srcRect/>
            <a:stretch>
              <a:fillRect/>
            </a:stretch>
          </p:blipFill>
          <p:spPr bwMode="auto">
            <a:xfrm>
              <a:off x="2460625" y="1250667"/>
              <a:ext cx="1273175" cy="1233488"/>
            </a:xfrm>
            <a:prstGeom prst="rect">
              <a:avLst/>
            </a:prstGeom>
            <a:noFill/>
            <a:ln w="38100">
              <a:solidFill>
                <a:schemeClr val="tx1"/>
              </a:solidFill>
              <a:miter lim="800000"/>
              <a:headEnd/>
              <a:tailEnd/>
            </a:ln>
          </p:spPr>
        </p:pic>
        <p:pic>
          <p:nvPicPr>
            <p:cNvPr id="38922" name="Picture 17" descr="http://t3.gstatic.com/images?q=tbn:ANd9GcRSdTyyBl-f6ZC4VwEMuXrjJSIcZ4K-qi7MAm3udXoLb_XHT109yg"/>
            <p:cNvPicPr>
              <a:picLocks noChangeAspect="1" noChangeArrowheads="1"/>
            </p:cNvPicPr>
            <p:nvPr/>
          </p:nvPicPr>
          <p:blipFill>
            <a:blip r:embed="rId8" cstate="print"/>
            <a:srcRect/>
            <a:stretch>
              <a:fillRect/>
            </a:stretch>
          </p:blipFill>
          <p:spPr bwMode="auto">
            <a:xfrm>
              <a:off x="304800" y="2362200"/>
              <a:ext cx="1600200" cy="1400175"/>
            </a:xfrm>
            <a:prstGeom prst="rect">
              <a:avLst/>
            </a:prstGeom>
            <a:noFill/>
            <a:ln w="38100">
              <a:solidFill>
                <a:schemeClr val="tx1"/>
              </a:solidFill>
              <a:miter lim="800000"/>
              <a:headEnd/>
              <a:tailEnd/>
            </a:ln>
          </p:spPr>
        </p:pic>
        <p:pic>
          <p:nvPicPr>
            <p:cNvPr id="38923" name="Picture 19" descr="http://t2.gstatic.com/images?q=tbn:ANd9GcQwg95Iv1O5Ank1UVh6FkQBvNSntBpdoWoGzeg3abxyVnHpA4Jr"/>
            <p:cNvPicPr>
              <a:picLocks noChangeAspect="1" noChangeArrowheads="1"/>
            </p:cNvPicPr>
            <p:nvPr/>
          </p:nvPicPr>
          <p:blipFill>
            <a:blip r:embed="rId9" cstate="print"/>
            <a:srcRect/>
            <a:stretch>
              <a:fillRect/>
            </a:stretch>
          </p:blipFill>
          <p:spPr bwMode="auto">
            <a:xfrm>
              <a:off x="2057400" y="3245133"/>
              <a:ext cx="1676400" cy="1250667"/>
            </a:xfrm>
            <a:prstGeom prst="rect">
              <a:avLst/>
            </a:prstGeom>
            <a:noFill/>
            <a:ln w="38100">
              <a:solidFill>
                <a:schemeClr val="tx1"/>
              </a:solidFill>
              <a:miter lim="800000"/>
              <a:headEnd/>
              <a:tailEnd/>
            </a:ln>
          </p:spPr>
        </p:pic>
        <p:pic>
          <p:nvPicPr>
            <p:cNvPr id="38917" name="Picture 5" descr="http://t0.gstatic.com/images?q=tbn:ANd9GcQB-vHO9_a9LEsz902rMimKaS8NCBkr3CttAJDMwsEhCLoZF4md"/>
            <p:cNvPicPr>
              <a:picLocks noChangeAspect="1" noChangeArrowheads="1"/>
            </p:cNvPicPr>
            <p:nvPr/>
          </p:nvPicPr>
          <p:blipFill>
            <a:blip r:embed="rId10" cstate="print"/>
            <a:srcRect/>
            <a:stretch>
              <a:fillRect/>
            </a:stretch>
          </p:blipFill>
          <p:spPr bwMode="auto">
            <a:xfrm rot="5400000">
              <a:off x="1524000" y="2476500"/>
              <a:ext cx="1143000" cy="762000"/>
            </a:xfrm>
            <a:prstGeom prst="rect">
              <a:avLst/>
            </a:prstGeom>
            <a:noFill/>
            <a:ln w="38100">
              <a:solidFill>
                <a:schemeClr val="tx1"/>
              </a:solidFill>
              <a:miter lim="800000"/>
              <a:headEnd/>
              <a:tailEnd/>
            </a:ln>
          </p:spPr>
        </p:pic>
      </p:grpSp>
      <p:sp>
        <p:nvSpPr>
          <p:cNvPr id="14" name="Slide Number Placeholder 13"/>
          <p:cNvSpPr>
            <a:spLocks noGrp="1"/>
          </p:cNvSpPr>
          <p:nvPr>
            <p:ph type="sldNum" sz="quarter" idx="4"/>
          </p:nvPr>
        </p:nvSpPr>
        <p:spPr/>
        <p:txBody>
          <a:bodyPr/>
          <a:lstStyle/>
          <a:p>
            <a:fld id="{E6C711A5-5321-4724-BDA3-06CF6441090E}" type="slidenum">
              <a:rPr lang="en-US" smtClean="0"/>
              <a:pPr/>
              <a:t>19</a:t>
            </a:fld>
            <a:endParaRPr lang="en-US" dirty="0"/>
          </a:p>
        </p:txBody>
      </p:sp>
      <p:sp>
        <p:nvSpPr>
          <p:cNvPr id="15" name="Footer Placeholder 14"/>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r>
              <a:rPr lang="en-US" dirty="0" smtClean="0"/>
              <a:t>What knowledge do I need about the Common Core Standards to be able to support teachers’ math instruction?</a:t>
            </a:r>
            <a:br>
              <a:rPr lang="en-US" dirty="0" smtClean="0"/>
            </a:br>
            <a:endParaRPr lang="en-US" dirty="0" smtClean="0"/>
          </a:p>
          <a:p>
            <a:r>
              <a:rPr lang="en-US" dirty="0" smtClean="0"/>
              <a:t>What questions do I ask and what do I look for in the classroom to support the teacher in implementing the Mathematical Practices?</a:t>
            </a:r>
          </a:p>
          <a:p>
            <a:endParaRPr lang="en-US" dirty="0" smtClean="0"/>
          </a:p>
          <a:p>
            <a:r>
              <a:rPr lang="en-US" dirty="0" smtClean="0"/>
              <a:t>How do I encourage a teacher to reflect  on the interaction between the students and mathematics? </a:t>
            </a:r>
          </a:p>
          <a:p>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MP 6: Attend to Precision</a:t>
            </a:r>
            <a:endParaRPr lang="en-US" dirty="0"/>
          </a:p>
        </p:txBody>
      </p:sp>
      <p:sp>
        <p:nvSpPr>
          <p:cNvPr id="8" name="Content Placeholder 7"/>
          <p:cNvSpPr>
            <a:spLocks noGrp="1"/>
          </p:cNvSpPr>
          <p:nvPr>
            <p:ph idx="1"/>
          </p:nvPr>
        </p:nvSpPr>
        <p:spPr/>
        <p:txBody>
          <a:bodyPr>
            <a:normAutofit/>
          </a:bodyPr>
          <a:lstStyle/>
          <a:p>
            <a:r>
              <a:rPr lang="en-US" sz="1400" dirty="0" smtClean="0"/>
              <a:t>Mathematically proficient students:</a:t>
            </a:r>
          </a:p>
          <a:p>
            <a:pPr lvl="1"/>
            <a:r>
              <a:rPr lang="en-US" sz="1200" dirty="0" smtClean="0"/>
              <a:t>communicate precisely to others</a:t>
            </a:r>
          </a:p>
          <a:p>
            <a:pPr lvl="1"/>
            <a:r>
              <a:rPr lang="en-US" sz="1200" dirty="0" smtClean="0"/>
              <a:t>use clear definitions</a:t>
            </a:r>
          </a:p>
          <a:p>
            <a:pPr lvl="1"/>
            <a:r>
              <a:rPr lang="en-US" sz="1200" dirty="0" smtClean="0"/>
              <a:t>state the meaning of the symbols they use</a:t>
            </a:r>
          </a:p>
          <a:p>
            <a:pPr lvl="1"/>
            <a:r>
              <a:rPr lang="en-US" sz="1200" dirty="0" smtClean="0"/>
              <a:t>specify units of measurement</a:t>
            </a:r>
          </a:p>
          <a:p>
            <a:pPr lvl="1"/>
            <a:r>
              <a:rPr lang="en-US" sz="1200" dirty="0" smtClean="0"/>
              <a:t>label the axes to clarify correspondence with problem</a:t>
            </a:r>
          </a:p>
          <a:p>
            <a:pPr lvl="1"/>
            <a:r>
              <a:rPr lang="en-US" sz="1200" dirty="0" smtClean="0"/>
              <a:t>calculate accurately and efficiently</a:t>
            </a:r>
          </a:p>
          <a:p>
            <a:pPr lvl="1"/>
            <a:r>
              <a:rPr lang="en-US" sz="1200" dirty="0" smtClean="0"/>
              <a:t>express numerical answers with an appropriate degree of precision</a:t>
            </a:r>
          </a:p>
          <a:p>
            <a:endParaRPr lang="en-US" sz="1400" dirty="0"/>
          </a:p>
        </p:txBody>
      </p:sp>
      <p:pic>
        <p:nvPicPr>
          <p:cNvPr id="39940" name="Picture 2" descr="Image"/>
          <p:cNvPicPr>
            <a:picLocks noChangeAspect="1" noChangeArrowheads="1"/>
          </p:cNvPicPr>
          <p:nvPr/>
        </p:nvPicPr>
        <p:blipFill>
          <a:blip r:embed="rId3" cstate="print"/>
          <a:srcRect/>
          <a:stretch>
            <a:fillRect/>
          </a:stretch>
        </p:blipFill>
        <p:spPr bwMode="auto">
          <a:xfrm>
            <a:off x="677863" y="3522164"/>
            <a:ext cx="7856537" cy="2537496"/>
          </a:xfrm>
          <a:prstGeom prst="rect">
            <a:avLst/>
          </a:prstGeom>
          <a:noFill/>
          <a:ln w="38100">
            <a:solidFill>
              <a:schemeClr val="tx1"/>
            </a:solidFill>
            <a:miter lim="800000"/>
            <a:headEnd/>
            <a:tailEnd/>
          </a:ln>
        </p:spPr>
      </p:pic>
      <p:sp>
        <p:nvSpPr>
          <p:cNvPr id="9" name="Slide Number Placeholder 8"/>
          <p:cNvSpPr>
            <a:spLocks noGrp="1"/>
          </p:cNvSpPr>
          <p:nvPr>
            <p:ph type="sldNum" sz="quarter" idx="4"/>
          </p:nvPr>
        </p:nvSpPr>
        <p:spPr/>
        <p:txBody>
          <a:bodyPr/>
          <a:lstStyle/>
          <a:p>
            <a:fld id="{E6C711A5-5321-4724-BDA3-06CF6441090E}" type="slidenum">
              <a:rPr lang="en-US" smtClean="0"/>
              <a:pPr/>
              <a:t>20</a:t>
            </a:fld>
            <a:endParaRPr lang="en-US" dirty="0"/>
          </a:p>
        </p:txBody>
      </p:sp>
      <p:sp>
        <p:nvSpPr>
          <p:cNvPr id="10" name="Footer Placeholder 9"/>
          <p:cNvSpPr>
            <a:spLocks noGrp="1"/>
          </p:cNvSpPr>
          <p:nvPr>
            <p:ph type="ftr" sz="quarter" idx="3"/>
          </p:nvPr>
        </p:nvSpPr>
        <p:spPr/>
        <p:txBody>
          <a:bodyPr/>
          <a:lstStyle/>
          <a:p>
            <a:r>
              <a:rPr lang="en-US" smtClean="0"/>
              <a:t>Goldammer, Sykut, Weber-Salgo</a:t>
            </a:r>
            <a:endParaRPr lang="en-US" dirty="0"/>
          </a:p>
        </p:txBody>
      </p:sp>
      <p:sp>
        <p:nvSpPr>
          <p:cNvPr id="11" name="TextBox 10"/>
          <p:cNvSpPr txBox="1"/>
          <p:nvPr/>
        </p:nvSpPr>
        <p:spPr>
          <a:xfrm rot="5400000">
            <a:off x="7280211" y="4759390"/>
            <a:ext cx="2723823" cy="215444"/>
          </a:xfrm>
          <a:prstGeom prst="rect">
            <a:avLst/>
          </a:prstGeom>
          <a:noFill/>
        </p:spPr>
        <p:txBody>
          <a:bodyPr wrap="none" rtlCol="0">
            <a:spAutoFit/>
          </a:bodyPr>
          <a:lstStyle/>
          <a:p>
            <a:r>
              <a:rPr lang="en-US" sz="800" dirty="0" smtClean="0">
                <a:solidFill>
                  <a:srgbClr val="898989"/>
                </a:solidFill>
              </a:rPr>
              <a:t>Comic: http://forums.xkcd.com/viewtopic.php?f=7&amp;t=66819</a:t>
            </a:r>
            <a:endParaRPr lang="en-US" sz="800" dirty="0">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MP 7: Look for and make use of structure</a:t>
            </a:r>
            <a:endParaRPr lang="en-US" dirty="0"/>
          </a:p>
        </p:txBody>
      </p:sp>
      <p:sp>
        <p:nvSpPr>
          <p:cNvPr id="7" name="Content Placeholder 6"/>
          <p:cNvSpPr>
            <a:spLocks noGrp="1"/>
          </p:cNvSpPr>
          <p:nvPr>
            <p:ph idx="1"/>
          </p:nvPr>
        </p:nvSpPr>
        <p:spPr/>
        <p:txBody>
          <a:bodyPr/>
          <a:lstStyle/>
          <a:p>
            <a:r>
              <a:rPr lang="en-US" dirty="0" smtClean="0"/>
              <a:t>Mathematically proficient students:</a:t>
            </a:r>
          </a:p>
          <a:p>
            <a:pPr lvl="1"/>
            <a:r>
              <a:rPr lang="en-US" dirty="0" smtClean="0"/>
              <a:t>look closely to discern a pattern or structure</a:t>
            </a:r>
          </a:p>
          <a:p>
            <a:pPr lvl="1"/>
            <a:r>
              <a:rPr lang="en-US" dirty="0" smtClean="0"/>
              <a:t>step back for an overview and shift perspective</a:t>
            </a:r>
          </a:p>
          <a:p>
            <a:pPr lvl="1"/>
            <a:r>
              <a:rPr lang="en-US" dirty="0" smtClean="0"/>
              <a:t>see complicated things as single objects, or as composed of several objects </a:t>
            </a:r>
          </a:p>
          <a:p>
            <a:endParaRPr lang="en-US" dirty="0"/>
          </a:p>
        </p:txBody>
      </p:sp>
      <p:sp>
        <p:nvSpPr>
          <p:cNvPr id="5" name="Content Placeholder 2"/>
          <p:cNvSpPr txBox="1">
            <a:spLocks/>
          </p:cNvSpPr>
          <p:nvPr/>
        </p:nvSpPr>
        <p:spPr>
          <a:xfrm>
            <a:off x="457200" y="1219200"/>
            <a:ext cx="8183563" cy="2971800"/>
          </a:xfrm>
          <a:prstGeom prst="rect">
            <a:avLst/>
          </a:prstGeom>
          <a:ln>
            <a:noFill/>
          </a:ln>
        </p:spPr>
        <p:txBody>
          <a:bodyPr lIns="182880" tIns="91440">
            <a:normAutofit/>
          </a:bodyPr>
          <a:lstStyle/>
          <a:p>
            <a:pPr marL="265176" indent="-265176" fontAlgn="auto">
              <a:spcBef>
                <a:spcPts val="250"/>
              </a:spcBef>
              <a:spcAft>
                <a:spcPts val="0"/>
              </a:spcAft>
              <a:buSzPct val="80000"/>
              <a:defRPr/>
            </a:pPr>
            <a:endParaRPr lang="en-US" sz="3200" dirty="0">
              <a:latin typeface="+mn-lt"/>
            </a:endParaRPr>
          </a:p>
        </p:txBody>
      </p:sp>
      <p:pic>
        <p:nvPicPr>
          <p:cNvPr id="40964" name="Picture 2" descr="http://wirednewyork.com/images/bridges/hell-gate-bridge/hell_gate_bridge_triborough_7apr02.jpg"/>
          <p:cNvPicPr>
            <a:picLocks noChangeAspect="1" noChangeArrowheads="1"/>
          </p:cNvPicPr>
          <p:nvPr/>
        </p:nvPicPr>
        <p:blipFill>
          <a:blip r:embed="rId3" cstate="print"/>
          <a:srcRect b="40816"/>
          <a:stretch>
            <a:fillRect/>
          </a:stretch>
        </p:blipFill>
        <p:spPr bwMode="auto">
          <a:xfrm>
            <a:off x="1981200" y="4114800"/>
            <a:ext cx="4978400" cy="2209800"/>
          </a:xfrm>
          <a:prstGeom prst="rect">
            <a:avLst/>
          </a:prstGeom>
          <a:noFill/>
          <a:ln w="38100">
            <a:solidFill>
              <a:schemeClr val="tx1"/>
            </a:solidFill>
            <a:miter lim="800000"/>
            <a:headEnd/>
            <a:tailEnd/>
          </a:ln>
        </p:spPr>
      </p:pic>
      <p:sp>
        <p:nvSpPr>
          <p:cNvPr id="8" name="Slide Number Placeholder 7"/>
          <p:cNvSpPr>
            <a:spLocks noGrp="1"/>
          </p:cNvSpPr>
          <p:nvPr>
            <p:ph type="sldNum" sz="quarter" idx="4"/>
          </p:nvPr>
        </p:nvSpPr>
        <p:spPr/>
        <p:txBody>
          <a:bodyPr/>
          <a:lstStyle/>
          <a:p>
            <a:fld id="{E6C711A5-5321-4724-BDA3-06CF6441090E}" type="slidenum">
              <a:rPr lang="en-US" smtClean="0"/>
              <a:pPr/>
              <a:t>21</a:t>
            </a:fld>
            <a:endParaRPr lang="en-US" dirty="0"/>
          </a:p>
        </p:txBody>
      </p:sp>
      <p:sp>
        <p:nvSpPr>
          <p:cNvPr id="9" name="Footer Placeholder 8"/>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273050"/>
            <a:ext cx="8153400" cy="1162050"/>
          </a:xfrm>
        </p:spPr>
        <p:txBody>
          <a:bodyPr>
            <a:noAutofit/>
          </a:bodyPr>
          <a:lstStyle/>
          <a:p>
            <a:pPr algn="ctr"/>
            <a:r>
              <a:rPr lang="en-US" sz="3600" dirty="0" smtClean="0">
                <a:solidFill>
                  <a:srgbClr val="C00000"/>
                </a:solidFill>
              </a:rPr>
              <a:t>MP 8: Look for and express regularity in repeated reasoning</a:t>
            </a:r>
            <a:endParaRPr lang="en-US" sz="3600" dirty="0"/>
          </a:p>
        </p:txBody>
      </p:sp>
      <p:sp>
        <p:nvSpPr>
          <p:cNvPr id="36" name="Content Placeholder 35"/>
          <p:cNvSpPr>
            <a:spLocks noGrp="1"/>
          </p:cNvSpPr>
          <p:nvPr>
            <p:ph idx="1"/>
          </p:nvPr>
        </p:nvSpPr>
        <p:spPr>
          <a:xfrm>
            <a:off x="3575050" y="1676400"/>
            <a:ext cx="5111750" cy="4449763"/>
          </a:xfrm>
        </p:spPr>
        <p:txBody>
          <a:bodyPr>
            <a:normAutofit fontScale="85000" lnSpcReduction="10000"/>
          </a:bodyPr>
          <a:lstStyle/>
          <a:p>
            <a:r>
              <a:rPr lang="en-US" b="1" dirty="0" smtClean="0"/>
              <a:t>Mathematically proficient students:</a:t>
            </a:r>
          </a:p>
          <a:p>
            <a:pPr lvl="1"/>
            <a:r>
              <a:rPr lang="en-US" dirty="0" smtClean="0"/>
              <a:t>notice if calculations are repeated and look both for general methods and for shortcuts</a:t>
            </a:r>
          </a:p>
          <a:p>
            <a:pPr lvl="1"/>
            <a:r>
              <a:rPr lang="en-US" dirty="0" smtClean="0"/>
              <a:t>maintain oversight of the process while attending to the details, as they work to solve a problem</a:t>
            </a:r>
          </a:p>
          <a:p>
            <a:pPr lvl="1"/>
            <a:r>
              <a:rPr lang="en-US" dirty="0" smtClean="0"/>
              <a:t>continually evaluate the reasonableness of their intermediate results</a:t>
            </a:r>
          </a:p>
          <a:p>
            <a:endParaRPr lang="en-US" dirty="0"/>
          </a:p>
        </p:txBody>
      </p:sp>
      <p:grpSp>
        <p:nvGrpSpPr>
          <p:cNvPr id="2" name="Group 38"/>
          <p:cNvGrpSpPr/>
          <p:nvPr/>
        </p:nvGrpSpPr>
        <p:grpSpPr>
          <a:xfrm>
            <a:off x="609600" y="2209800"/>
            <a:ext cx="3054350" cy="2738438"/>
            <a:chOff x="5638800" y="2714625"/>
            <a:chExt cx="3054350" cy="2738438"/>
          </a:xfrm>
        </p:grpSpPr>
        <p:sp>
          <p:nvSpPr>
            <p:cNvPr id="14" name="5-Point Star 13"/>
            <p:cNvSpPr/>
            <p:nvPr/>
          </p:nvSpPr>
          <p:spPr>
            <a:xfrm>
              <a:off x="8262938" y="2714625"/>
              <a:ext cx="381000" cy="381000"/>
            </a:xfrm>
            <a:prstGeom prst="star5">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37"/>
            <p:cNvGrpSpPr/>
            <p:nvPr/>
          </p:nvGrpSpPr>
          <p:grpSpPr>
            <a:xfrm>
              <a:off x="5638800" y="2743200"/>
              <a:ext cx="3054350" cy="2709863"/>
              <a:chOff x="5638800" y="2743200"/>
              <a:chExt cx="3054350" cy="2709863"/>
            </a:xfrm>
          </p:grpSpPr>
          <p:sp>
            <p:nvSpPr>
              <p:cNvPr id="7" name="Right Arrow 6"/>
              <p:cNvSpPr/>
              <p:nvPr/>
            </p:nvSpPr>
            <p:spPr>
              <a:xfrm>
                <a:off x="6172200" y="2819400"/>
                <a:ext cx="609600" cy="228600"/>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6858000" y="2819400"/>
                <a:ext cx="609600" cy="228600"/>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7543800" y="2819400"/>
                <a:ext cx="609600" cy="228600"/>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a:off x="5638800" y="2743200"/>
                <a:ext cx="381000" cy="381000"/>
              </a:xfrm>
              <a:prstGeom prst="triangle">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a:off x="6186488" y="3352800"/>
                <a:ext cx="609600" cy="2286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6872288" y="3352800"/>
                <a:ext cx="609600" cy="2286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7558088" y="3352800"/>
                <a:ext cx="609600" cy="2286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Isosceles Triangle 17"/>
              <p:cNvSpPr/>
              <p:nvPr/>
            </p:nvSpPr>
            <p:spPr>
              <a:xfrm>
                <a:off x="5653088" y="3276600"/>
                <a:ext cx="381000" cy="3810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5-Point Star 18"/>
              <p:cNvSpPr/>
              <p:nvPr/>
            </p:nvSpPr>
            <p:spPr>
              <a:xfrm>
                <a:off x="8277225" y="3248025"/>
                <a:ext cx="381000" cy="381000"/>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6183313" y="3900488"/>
                <a:ext cx="609600" cy="228600"/>
              </a:xfrm>
              <a:prstGeom prst="right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6869113" y="3900488"/>
                <a:ext cx="609600" cy="228600"/>
              </a:xfrm>
              <a:prstGeom prst="right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7554913" y="3900488"/>
                <a:ext cx="609600" cy="228600"/>
              </a:xfrm>
              <a:prstGeom prst="right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a:off x="5649913" y="3824288"/>
                <a:ext cx="381000" cy="381000"/>
              </a:xfrm>
              <a:prstGeom prst="triangle">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5-Point Star 23"/>
              <p:cNvSpPr/>
              <p:nvPr/>
            </p:nvSpPr>
            <p:spPr>
              <a:xfrm>
                <a:off x="8275638" y="3795713"/>
                <a:ext cx="381000" cy="381000"/>
              </a:xfrm>
              <a:prstGeom prst="star5">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a:off x="6210300" y="4446588"/>
                <a:ext cx="609600" cy="228600"/>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a:off x="6896100" y="4446588"/>
                <a:ext cx="609600" cy="228600"/>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a:off x="7581900" y="4446588"/>
                <a:ext cx="609600" cy="228600"/>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Isosceles Triangle 27"/>
              <p:cNvSpPr/>
              <p:nvPr/>
            </p:nvSpPr>
            <p:spPr>
              <a:xfrm>
                <a:off x="5676900" y="4370388"/>
                <a:ext cx="381000" cy="381000"/>
              </a:xfrm>
              <a:prstGeom prst="triangl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5-Point Star 28"/>
              <p:cNvSpPr/>
              <p:nvPr/>
            </p:nvSpPr>
            <p:spPr>
              <a:xfrm>
                <a:off x="8301038" y="4341813"/>
                <a:ext cx="381000" cy="381000"/>
              </a:xfrm>
              <a:prstGeom prst="star5">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ight Arrow 29"/>
              <p:cNvSpPr/>
              <p:nvPr/>
            </p:nvSpPr>
            <p:spPr>
              <a:xfrm>
                <a:off x="6221413" y="5148263"/>
                <a:ext cx="2008187"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Isosceles Triangle 32"/>
              <p:cNvSpPr/>
              <p:nvPr/>
            </p:nvSpPr>
            <p:spPr>
              <a:xfrm>
                <a:off x="5688013" y="5072063"/>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5-Point Star 33"/>
              <p:cNvSpPr/>
              <p:nvPr/>
            </p:nvSpPr>
            <p:spPr>
              <a:xfrm>
                <a:off x="8312150" y="5043488"/>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40" name="Slide Number Placeholder 39"/>
          <p:cNvSpPr>
            <a:spLocks noGrp="1"/>
          </p:cNvSpPr>
          <p:nvPr>
            <p:ph type="sldNum" sz="quarter" idx="4"/>
          </p:nvPr>
        </p:nvSpPr>
        <p:spPr/>
        <p:txBody>
          <a:bodyPr/>
          <a:lstStyle/>
          <a:p>
            <a:fld id="{E6C711A5-5321-4724-BDA3-06CF6441090E}" type="slidenum">
              <a:rPr lang="en-US" smtClean="0"/>
              <a:pPr/>
              <a:t>22</a:t>
            </a:fld>
            <a:endParaRPr lang="en-US" dirty="0"/>
          </a:p>
        </p:txBody>
      </p:sp>
      <p:sp>
        <p:nvSpPr>
          <p:cNvPr id="41" name="Footer Placeholder 40"/>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6C711A5-5321-4724-BDA3-06CF6441090E}" type="slidenum">
              <a:rPr lang="en-US" smtClean="0"/>
              <a:pPr/>
              <a:t>23</a:t>
            </a:fld>
            <a:endParaRPr lang="en-US" dirty="0"/>
          </a:p>
        </p:txBody>
      </p:sp>
      <p:sp>
        <p:nvSpPr>
          <p:cNvPr id="3" name="Footer Placeholder 2"/>
          <p:cNvSpPr>
            <a:spLocks noGrp="1"/>
          </p:cNvSpPr>
          <p:nvPr>
            <p:ph type="ftr" sz="quarter" idx="3"/>
          </p:nvPr>
        </p:nvSpPr>
        <p:spPr/>
        <p:txBody>
          <a:bodyPr/>
          <a:lstStyle/>
          <a:p>
            <a:r>
              <a:rPr lang="en-US" smtClean="0"/>
              <a:t>Goldammer, Sykut, Weber-Salgo</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876300" y="381000"/>
            <a:ext cx="7391400" cy="5535882"/>
          </a:xfrm>
          <a:prstGeom prst="rect">
            <a:avLst/>
          </a:prstGeom>
          <a:noFill/>
          <a:ln w="38100">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Mathematically proficient students …</a:t>
            </a:r>
            <a:endParaRPr lang="en-US" sz="3600" dirty="0"/>
          </a:p>
        </p:txBody>
      </p:sp>
      <p:sp>
        <p:nvSpPr>
          <p:cNvPr id="4" name="Footer Placeholder 3"/>
          <p:cNvSpPr>
            <a:spLocks noGrp="1"/>
          </p:cNvSpPr>
          <p:nvPr>
            <p:ph type="ftr" sz="quarter" idx="3"/>
          </p:nvPr>
        </p:nvSpPr>
        <p:spPr>
          <a:prstGeom prst="rect">
            <a:avLst/>
          </a:prstGeom>
        </p:spPr>
        <p:txBody>
          <a:bodyPr/>
          <a:lstStyle/>
          <a:p>
            <a:r>
              <a:rPr lang="de-DE" dirty="0" smtClean="0"/>
              <a:t>Goldammer, Sykut, </a:t>
            </a:r>
            <a:r>
              <a:rPr lang="de-DE" smtClean="0"/>
              <a:t>Weber-Salgo </a:t>
            </a:r>
            <a:endParaRPr lang="de-DE" dirty="0" smtClean="0"/>
          </a:p>
        </p:txBody>
      </p:sp>
      <p:sp>
        <p:nvSpPr>
          <p:cNvPr id="6" name="Content Placeholder 5"/>
          <p:cNvSpPr>
            <a:spLocks noGrp="1"/>
          </p:cNvSpPr>
          <p:nvPr>
            <p:ph idx="1"/>
          </p:nvPr>
        </p:nvSpPr>
        <p:spPr/>
        <p:txBody>
          <a:bodyPr/>
          <a:lstStyle/>
          <a:p>
            <a:r>
              <a:rPr lang="en-US" dirty="0" smtClean="0"/>
              <a:t>Using what I just learned, what questions will I ask students during the learning walk?</a:t>
            </a:r>
          </a:p>
          <a:p>
            <a:endParaRPr lang="en-US" dirty="0" smtClean="0"/>
          </a:p>
          <a:p>
            <a:r>
              <a:rPr lang="en-US" dirty="0" smtClean="0"/>
              <a:t>In an opportunity during a follow-up conversation with the teacher, what are potential questions I will ask?</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the difference?</a:t>
            </a:r>
            <a:endParaRPr lang="en-US" dirty="0"/>
          </a:p>
        </p:txBody>
      </p:sp>
      <p:sp>
        <p:nvSpPr>
          <p:cNvPr id="3" name="Content Placeholder 2"/>
          <p:cNvSpPr>
            <a:spLocks noGrp="1"/>
          </p:cNvSpPr>
          <p:nvPr>
            <p:ph idx="1"/>
          </p:nvPr>
        </p:nvSpPr>
        <p:spPr/>
        <p:txBody>
          <a:bodyPr/>
          <a:lstStyle/>
          <a:p>
            <a:r>
              <a:rPr lang="en-US" dirty="0" smtClean="0"/>
              <a:t>Show your work….</a:t>
            </a:r>
          </a:p>
          <a:p>
            <a:r>
              <a:rPr lang="en-US" dirty="0" smtClean="0"/>
              <a:t>Show your mathematical thinking….</a:t>
            </a:r>
          </a:p>
          <a:p>
            <a:endParaRPr lang="en-US" dirty="0" smtClean="0"/>
          </a:p>
        </p:txBody>
      </p:sp>
      <p:pic>
        <p:nvPicPr>
          <p:cNvPr id="81922" name="Picture 2" descr="C:\Documents and Settings\barbara goldammer\Local Settings\Temporary Internet Files\Content.IE5\1QY05OWM\MC900187587[1].wmf"/>
          <p:cNvPicPr>
            <a:picLocks noChangeAspect="1" noChangeArrowheads="1"/>
          </p:cNvPicPr>
          <p:nvPr/>
        </p:nvPicPr>
        <p:blipFill>
          <a:blip r:embed="rId3" cstate="print"/>
          <a:srcRect/>
          <a:stretch>
            <a:fillRect/>
          </a:stretch>
        </p:blipFill>
        <p:spPr bwMode="auto">
          <a:xfrm>
            <a:off x="5334000" y="2140910"/>
            <a:ext cx="2971800" cy="3497890"/>
          </a:xfrm>
          <a:prstGeom prst="rect">
            <a:avLst/>
          </a:prstGeom>
          <a:noFill/>
        </p:spPr>
      </p:pic>
      <p:sp>
        <p:nvSpPr>
          <p:cNvPr id="5" name="Slide Number Placeholder 4"/>
          <p:cNvSpPr>
            <a:spLocks noGrp="1"/>
          </p:cNvSpPr>
          <p:nvPr>
            <p:ph type="sldNum" sz="quarter" idx="4"/>
          </p:nvPr>
        </p:nvSpPr>
        <p:spPr/>
        <p:txBody>
          <a:bodyPr/>
          <a:lstStyle/>
          <a:p>
            <a:fld id="{E6C711A5-5321-4724-BDA3-06CF6441090E}" type="slidenum">
              <a:rPr lang="en-US" smtClean="0"/>
              <a:pPr/>
              <a:t>25</a:t>
            </a:fld>
            <a:endParaRPr lang="en-US" dirty="0"/>
          </a:p>
        </p:txBody>
      </p:sp>
      <p:sp>
        <p:nvSpPr>
          <p:cNvPr id="6" name="Footer Placeholder 5"/>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Fraction Standards </a:t>
            </a:r>
            <a:endParaRPr lang="en-US" dirty="0"/>
          </a:p>
        </p:txBody>
      </p:sp>
      <p:sp>
        <p:nvSpPr>
          <p:cNvPr id="5" name="Content Placeholder 4"/>
          <p:cNvSpPr>
            <a:spLocks noGrp="1"/>
          </p:cNvSpPr>
          <p:nvPr>
            <p:ph idx="1"/>
          </p:nvPr>
        </p:nvSpPr>
        <p:spPr/>
        <p:txBody>
          <a:bodyPr/>
          <a:lstStyle/>
          <a:p>
            <a:r>
              <a:rPr lang="en-US" dirty="0" smtClean="0"/>
              <a:t>Compare the following fractions, show your mathematical thinking</a:t>
            </a:r>
          </a:p>
          <a:p>
            <a:pPr lvl="1"/>
            <a:r>
              <a:rPr lang="en-US" dirty="0" smtClean="0"/>
              <a:t>2/3   and  7/3</a:t>
            </a:r>
          </a:p>
          <a:p>
            <a:pPr lvl="1"/>
            <a:r>
              <a:rPr lang="en-US" dirty="0" smtClean="0"/>
              <a:t> 2/3  and  2/6	</a:t>
            </a:r>
          </a:p>
          <a:p>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26</a:t>
            </a:fld>
            <a:endParaRPr lang="en-US" dirty="0"/>
          </a:p>
        </p:txBody>
      </p:sp>
      <p:sp>
        <p:nvSpPr>
          <p:cNvPr id="6" name="Footer Placeholder 5"/>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C00000"/>
                </a:solidFill>
              </a:rPr>
              <a:t>Standards for Mathematical Practice</a:t>
            </a:r>
            <a:endParaRPr lang="en-US" sz="2800" dirty="0">
              <a:solidFill>
                <a:srgbClr val="C00000"/>
              </a:solidFill>
            </a:endParaRPr>
          </a:p>
        </p:txBody>
      </p:sp>
      <p:sp>
        <p:nvSpPr>
          <p:cNvPr id="6" name="Content Placeholder 5"/>
          <p:cNvSpPr>
            <a:spLocks noGrp="1"/>
          </p:cNvSpPr>
          <p:nvPr>
            <p:ph idx="1"/>
          </p:nvPr>
        </p:nvSpPr>
        <p:spPr/>
        <p:txBody>
          <a:bodyPr>
            <a:normAutofit fontScale="70000" lnSpcReduction="20000"/>
          </a:bodyPr>
          <a:lstStyle/>
          <a:p>
            <a:r>
              <a:rPr lang="en-US" dirty="0" smtClean="0"/>
              <a:t>Make sense of problems and persevere in solving them</a:t>
            </a:r>
          </a:p>
          <a:p>
            <a:endParaRPr lang="en-US" dirty="0" smtClean="0"/>
          </a:p>
          <a:p>
            <a:r>
              <a:rPr lang="en-US" dirty="0" smtClean="0"/>
              <a:t>Reason abstractly and quantitatively</a:t>
            </a:r>
          </a:p>
          <a:p>
            <a:endParaRPr lang="en-US" dirty="0" smtClean="0"/>
          </a:p>
          <a:p>
            <a:r>
              <a:rPr lang="en-US" dirty="0" smtClean="0"/>
              <a:t>Construct viable arguments and critique the reasoning of others</a:t>
            </a:r>
          </a:p>
          <a:p>
            <a:endParaRPr lang="en-US" dirty="0" smtClean="0"/>
          </a:p>
          <a:p>
            <a:r>
              <a:rPr lang="en-US" dirty="0" smtClean="0"/>
              <a:t>Model with mathematics</a:t>
            </a:r>
          </a:p>
          <a:p>
            <a:endParaRPr lang="en-US" dirty="0" smtClean="0"/>
          </a:p>
          <a:p>
            <a:r>
              <a:rPr lang="en-US" dirty="0" smtClean="0"/>
              <a:t>Use appropriate tools strategically</a:t>
            </a:r>
          </a:p>
          <a:p>
            <a:endParaRPr lang="en-US" dirty="0" smtClean="0"/>
          </a:p>
          <a:p>
            <a:r>
              <a:rPr lang="en-US" dirty="0" smtClean="0"/>
              <a:t>Attend to precision</a:t>
            </a:r>
          </a:p>
          <a:p>
            <a:endParaRPr lang="en-US" dirty="0" smtClean="0"/>
          </a:p>
          <a:p>
            <a:r>
              <a:rPr lang="en-US" dirty="0" smtClean="0"/>
              <a:t>Look for and make use of structure</a:t>
            </a:r>
          </a:p>
          <a:p>
            <a:endParaRPr lang="en-US" dirty="0" smtClean="0"/>
          </a:p>
          <a:p>
            <a:r>
              <a:rPr lang="en-US" dirty="0" smtClean="0"/>
              <a:t>Look for and express regularity in repeated reasoning</a:t>
            </a:r>
          </a:p>
          <a:p>
            <a:endParaRPr lang="en-US" dirty="0"/>
          </a:p>
        </p:txBody>
      </p:sp>
      <p:sp>
        <p:nvSpPr>
          <p:cNvPr id="5" name="Content Placeholder 2"/>
          <p:cNvSpPr txBox="1">
            <a:spLocks/>
          </p:cNvSpPr>
          <p:nvPr/>
        </p:nvSpPr>
        <p:spPr>
          <a:xfrm>
            <a:off x="381000" y="1143000"/>
            <a:ext cx="8183880" cy="5257800"/>
          </a:xfrm>
          <a:prstGeom prst="rect">
            <a:avLst/>
          </a:prstGeom>
          <a:ln>
            <a:noFill/>
          </a:ln>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Tx/>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Tx/>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p:txBody>
          <a:bodyPr/>
          <a:lstStyle/>
          <a:p>
            <a:fld id="{E6C711A5-5321-4724-BDA3-06CF6441090E}" type="slidenum">
              <a:rPr lang="en-US" smtClean="0"/>
              <a:pPr/>
              <a:t>27</a:t>
            </a:fld>
            <a:endParaRPr lang="en-US" dirty="0"/>
          </a:p>
        </p:txBody>
      </p:sp>
      <p:sp>
        <p:nvSpPr>
          <p:cNvPr id="8" name="Footer Placeholder 7"/>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Show your mathematical thinking…</a:t>
            </a:r>
            <a:endParaRPr lang="en-US" sz="3600" i="1" dirty="0"/>
          </a:p>
        </p:txBody>
      </p:sp>
      <p:sp>
        <p:nvSpPr>
          <p:cNvPr id="3" name="Content Placeholder 2"/>
          <p:cNvSpPr>
            <a:spLocks noGrp="1"/>
          </p:cNvSpPr>
          <p:nvPr>
            <p:ph idx="1"/>
          </p:nvPr>
        </p:nvSpPr>
        <p:spPr/>
        <p:txBody>
          <a:bodyPr/>
          <a:lstStyle/>
          <a:p>
            <a:r>
              <a:rPr lang="en-US" dirty="0" smtClean="0"/>
              <a:t>Using what I just learned, what questions will I ask students during the learning walk?</a:t>
            </a:r>
          </a:p>
          <a:p>
            <a:endParaRPr lang="en-US" dirty="0" smtClean="0"/>
          </a:p>
          <a:p>
            <a:r>
              <a:rPr lang="en-US" dirty="0" smtClean="0"/>
              <a:t>In an opportunity during a follow-up conversation with the teacher, what are potential questions I will ask?</a:t>
            </a:r>
          </a:p>
          <a:p>
            <a:endParaRPr lang="en-US" dirty="0" smtClean="0"/>
          </a:p>
          <a:p>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Mathematical Practices in the classroom</a:t>
            </a:r>
            <a:endParaRPr lang="en-US" sz="3200" dirty="0"/>
          </a:p>
        </p:txBody>
      </p:sp>
      <p:sp>
        <p:nvSpPr>
          <p:cNvPr id="5" name="Content Placeholder 4"/>
          <p:cNvSpPr>
            <a:spLocks noGrp="1"/>
          </p:cNvSpPr>
          <p:nvPr>
            <p:ph idx="1"/>
          </p:nvPr>
        </p:nvSpPr>
        <p:spPr/>
        <p:txBody>
          <a:bodyPr/>
          <a:lstStyle/>
          <a:p>
            <a:r>
              <a:rPr lang="en-US" dirty="0" smtClean="0"/>
              <a:t>Choose a video from facilitator’s resources or other relevant math classroom video.</a:t>
            </a:r>
          </a:p>
          <a:p>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29</a:t>
            </a:fld>
            <a:endParaRPr lang="en-US" dirty="0"/>
          </a:p>
        </p:txBody>
      </p:sp>
      <p:sp>
        <p:nvSpPr>
          <p:cNvPr id="6" name="Footer Placeholder 5"/>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Fraction Progression 3-5</a:t>
            </a:r>
          </a:p>
          <a:p>
            <a:endParaRPr lang="en-US" dirty="0" smtClean="0"/>
          </a:p>
          <a:p>
            <a:r>
              <a:rPr lang="en-US" dirty="0" smtClean="0"/>
              <a:t>Standards for Mathematical Practice</a:t>
            </a:r>
          </a:p>
          <a:p>
            <a:endParaRPr lang="en-US" dirty="0" smtClean="0"/>
          </a:p>
          <a:p>
            <a:r>
              <a:rPr lang="en-US" dirty="0" smtClean="0"/>
              <a:t>Mathematical Practices in the classroom</a:t>
            </a:r>
          </a:p>
          <a:p>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C00000"/>
                </a:solidFill>
              </a:rPr>
              <a:t>Standards for Mathematical Practice</a:t>
            </a:r>
            <a:endParaRPr lang="en-US" sz="2800" dirty="0">
              <a:solidFill>
                <a:srgbClr val="C00000"/>
              </a:solidFill>
            </a:endParaRPr>
          </a:p>
        </p:txBody>
      </p:sp>
      <p:sp>
        <p:nvSpPr>
          <p:cNvPr id="6" name="Content Placeholder 5"/>
          <p:cNvSpPr>
            <a:spLocks noGrp="1"/>
          </p:cNvSpPr>
          <p:nvPr>
            <p:ph idx="1"/>
          </p:nvPr>
        </p:nvSpPr>
        <p:spPr/>
        <p:txBody>
          <a:bodyPr>
            <a:normAutofit fontScale="70000" lnSpcReduction="20000"/>
          </a:bodyPr>
          <a:lstStyle/>
          <a:p>
            <a:r>
              <a:rPr lang="en-US" dirty="0" smtClean="0"/>
              <a:t>Make sense of problems and persevere in solving them</a:t>
            </a:r>
          </a:p>
          <a:p>
            <a:endParaRPr lang="en-US" dirty="0" smtClean="0"/>
          </a:p>
          <a:p>
            <a:r>
              <a:rPr lang="en-US" dirty="0" smtClean="0"/>
              <a:t>Reason abstractly and quantitatively</a:t>
            </a:r>
          </a:p>
          <a:p>
            <a:endParaRPr lang="en-US" dirty="0" smtClean="0"/>
          </a:p>
          <a:p>
            <a:r>
              <a:rPr lang="en-US" dirty="0" smtClean="0"/>
              <a:t>Construct viable arguments and critique the reasoning of others</a:t>
            </a:r>
          </a:p>
          <a:p>
            <a:endParaRPr lang="en-US" dirty="0" smtClean="0"/>
          </a:p>
          <a:p>
            <a:r>
              <a:rPr lang="en-US" dirty="0" smtClean="0"/>
              <a:t>Model with mathematics</a:t>
            </a:r>
          </a:p>
          <a:p>
            <a:endParaRPr lang="en-US" dirty="0" smtClean="0"/>
          </a:p>
          <a:p>
            <a:r>
              <a:rPr lang="en-US" dirty="0" smtClean="0"/>
              <a:t>Use appropriate tools strategically</a:t>
            </a:r>
          </a:p>
          <a:p>
            <a:endParaRPr lang="en-US" dirty="0" smtClean="0"/>
          </a:p>
          <a:p>
            <a:r>
              <a:rPr lang="en-US" dirty="0" smtClean="0"/>
              <a:t>Attend to precision</a:t>
            </a:r>
          </a:p>
          <a:p>
            <a:endParaRPr lang="en-US" dirty="0" smtClean="0"/>
          </a:p>
          <a:p>
            <a:r>
              <a:rPr lang="en-US" dirty="0" smtClean="0"/>
              <a:t>Look for and make use of structure</a:t>
            </a:r>
          </a:p>
          <a:p>
            <a:endParaRPr lang="en-US" dirty="0" smtClean="0"/>
          </a:p>
          <a:p>
            <a:r>
              <a:rPr lang="en-US" dirty="0" smtClean="0"/>
              <a:t>Look for and express regularity in repeated reasoning</a:t>
            </a:r>
          </a:p>
          <a:p>
            <a:endParaRPr lang="en-US" dirty="0"/>
          </a:p>
        </p:txBody>
      </p:sp>
      <p:sp>
        <p:nvSpPr>
          <p:cNvPr id="5" name="Content Placeholder 2"/>
          <p:cNvSpPr txBox="1">
            <a:spLocks/>
          </p:cNvSpPr>
          <p:nvPr/>
        </p:nvSpPr>
        <p:spPr>
          <a:xfrm>
            <a:off x="381000" y="1143000"/>
            <a:ext cx="8183880" cy="5257800"/>
          </a:xfrm>
          <a:prstGeom prst="rect">
            <a:avLst/>
          </a:prstGeom>
          <a:ln>
            <a:noFill/>
          </a:ln>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Tx/>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Tx/>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p:txBody>
          <a:bodyPr/>
          <a:lstStyle/>
          <a:p>
            <a:fld id="{E6C711A5-5321-4724-BDA3-06CF6441090E}" type="slidenum">
              <a:rPr lang="en-US" smtClean="0"/>
              <a:pPr/>
              <a:t>30</a:t>
            </a:fld>
            <a:endParaRPr lang="en-US" dirty="0"/>
          </a:p>
        </p:txBody>
      </p:sp>
      <p:sp>
        <p:nvSpPr>
          <p:cNvPr id="8" name="Footer Placeholder 7"/>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Mathematical Practices</a:t>
            </a:r>
            <a:endParaRPr lang="en-US"/>
          </a:p>
        </p:txBody>
      </p:sp>
      <p:sp>
        <p:nvSpPr>
          <p:cNvPr id="3" name="Content Placeholder 2"/>
          <p:cNvSpPr>
            <a:spLocks noGrp="1"/>
          </p:cNvSpPr>
          <p:nvPr>
            <p:ph idx="1"/>
          </p:nvPr>
        </p:nvSpPr>
        <p:spPr/>
        <p:txBody>
          <a:bodyPr/>
          <a:lstStyle/>
          <a:p>
            <a:r>
              <a:rPr lang="en-US" dirty="0" smtClean="0"/>
              <a:t>Using what I just learned, what questions will I ask students during the learning walk?</a:t>
            </a:r>
          </a:p>
          <a:p>
            <a:endParaRPr lang="en-US" dirty="0" smtClean="0"/>
          </a:p>
          <a:p>
            <a:r>
              <a:rPr lang="en-US" dirty="0" smtClean="0"/>
              <a:t>In an opportunity during a follow-up conversation with the teacher, what are potential questions I will ask?</a:t>
            </a:r>
          </a:p>
          <a:p>
            <a:endParaRPr lang="en-US" dirty="0" smtClean="0"/>
          </a:p>
          <a:p>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a:buNone/>
            </a:pPr>
            <a:r>
              <a:rPr lang="en-US" dirty="0" smtClean="0"/>
              <a:t>In our next learning experience together</a:t>
            </a:r>
          </a:p>
          <a:p>
            <a:r>
              <a:rPr lang="en-US" dirty="0" smtClean="0"/>
              <a:t>Bring evidence of </a:t>
            </a:r>
          </a:p>
          <a:p>
            <a:pPr lvl="1"/>
            <a:r>
              <a:rPr lang="en-US" dirty="0" smtClean="0"/>
              <a:t>Mathematical Practices</a:t>
            </a:r>
          </a:p>
          <a:p>
            <a:pPr lvl="1"/>
            <a:r>
              <a:rPr lang="en-US" dirty="0" smtClean="0"/>
              <a:t>Students’ mathematical thinking</a:t>
            </a:r>
          </a:p>
          <a:p>
            <a:pPr lvl="1">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6C711A5-5321-4724-BDA3-06CF6441090E}" type="slidenum">
              <a:rPr lang="en-US" smtClean="0"/>
              <a:pPr/>
              <a:t>4</a:t>
            </a:fld>
            <a:endParaRPr lang="en-US" dirty="0"/>
          </a:p>
        </p:txBody>
      </p:sp>
      <p:sp>
        <p:nvSpPr>
          <p:cNvPr id="4" name="Footer Placeholder 3"/>
          <p:cNvSpPr>
            <a:spLocks noGrp="1"/>
          </p:cNvSpPr>
          <p:nvPr>
            <p:ph type="ftr" sz="quarter" idx="3"/>
          </p:nvPr>
        </p:nvSpPr>
        <p:spPr/>
        <p:txBody>
          <a:bodyPr/>
          <a:lstStyle/>
          <a:p>
            <a:r>
              <a:rPr lang="en-US" smtClean="0"/>
              <a:t>Goldammer, Sykut, Weber-Salgo</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64160" y="457200"/>
            <a:ext cx="8615680" cy="4846320"/>
          </a:xfrm>
          <a:prstGeom prst="rect">
            <a:avLst/>
          </a:prstGeom>
          <a:noFill/>
          <a:ln w="38100">
            <a:solidFill>
              <a:schemeClr val="tx1"/>
            </a:solidFill>
            <a:miter lim="800000"/>
            <a:headEnd/>
            <a:tailEnd/>
          </a:ln>
        </p:spPr>
      </p:pic>
      <p:sp>
        <p:nvSpPr>
          <p:cNvPr id="6" name="Rectangle 5">
            <a:hlinkClick r:id="rId4"/>
          </p:cNvPr>
          <p:cNvSpPr/>
          <p:nvPr/>
        </p:nvSpPr>
        <p:spPr>
          <a:xfrm>
            <a:off x="3924300" y="5486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Video</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 into the Standards</a:t>
            </a:r>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5</a:t>
            </a:fld>
            <a:endParaRPr lang="en-US" dirty="0"/>
          </a:p>
        </p:txBody>
      </p:sp>
      <p:pic>
        <p:nvPicPr>
          <p:cNvPr id="7" name="Picture 2" descr="C:\Documents and Settings\barbara goldammer\Local Settings\Temporary Internet Files\Content.IE5\1AYF58W3\MP900399580[1].jpg"/>
          <p:cNvPicPr>
            <a:picLocks noGrp="1" noChangeAspect="1" noChangeArrowheads="1"/>
          </p:cNvPicPr>
          <p:nvPr>
            <p:ph idx="1"/>
          </p:nvPr>
        </p:nvPicPr>
        <p:blipFill>
          <a:blip r:embed="rId3" cstate="print"/>
          <a:srcRect/>
          <a:stretch>
            <a:fillRect/>
          </a:stretch>
        </p:blipFill>
        <p:spPr bwMode="auto">
          <a:xfrm>
            <a:off x="3318856" y="1676400"/>
            <a:ext cx="2506287" cy="3129742"/>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9"/>
            <a:ext cx="8229600" cy="4525963"/>
          </a:xfrm>
        </p:spPr>
        <p:txBody>
          <a:bodyPr>
            <a:normAutofit fontScale="77500" lnSpcReduction="20000"/>
          </a:bodyPr>
          <a:lstStyle/>
          <a:p>
            <a:r>
              <a:rPr lang="en-US" dirty="0" smtClean="0"/>
              <a:t>Grade 3:</a:t>
            </a:r>
          </a:p>
          <a:p>
            <a:pPr lvl="1"/>
            <a:r>
              <a:rPr lang="en-US" dirty="0" smtClean="0"/>
              <a:t>Develop an understanding of fractions as numbers.</a:t>
            </a:r>
          </a:p>
          <a:p>
            <a:pPr lvl="2"/>
            <a:r>
              <a:rPr lang="en-US" dirty="0" smtClean="0"/>
              <a:t>Specifying the whole</a:t>
            </a:r>
          </a:p>
          <a:p>
            <a:pPr lvl="2"/>
            <a:r>
              <a:rPr lang="en-US" dirty="0" smtClean="0"/>
              <a:t>Explaining what is meant by “equal parts”</a:t>
            </a:r>
          </a:p>
          <a:p>
            <a:pPr lvl="2"/>
            <a:endParaRPr lang="en-US" dirty="0" smtClean="0"/>
          </a:p>
          <a:p>
            <a:r>
              <a:rPr lang="en-US" dirty="0" smtClean="0"/>
              <a:t>Grade 4:</a:t>
            </a:r>
          </a:p>
          <a:p>
            <a:pPr lvl="1"/>
            <a:r>
              <a:rPr lang="en-US" dirty="0" smtClean="0"/>
              <a:t>Extend understanding of fraction equivalence and ordering.</a:t>
            </a:r>
          </a:p>
          <a:p>
            <a:pPr lvl="1"/>
            <a:r>
              <a:rPr lang="en-US" dirty="0" smtClean="0"/>
              <a:t>Build fractions from unit fractions by applying and extending previous understandings of operations on whole numbers.</a:t>
            </a:r>
          </a:p>
          <a:p>
            <a:pPr lvl="1"/>
            <a:r>
              <a:rPr lang="en-US" dirty="0" smtClean="0"/>
              <a:t>Understand decimal notation for fractions, and compare decimal fractions.</a:t>
            </a:r>
          </a:p>
          <a:p>
            <a:pPr lvl="1"/>
            <a:endParaRPr lang="en-US" dirty="0" smtClean="0"/>
          </a:p>
          <a:p>
            <a:r>
              <a:rPr lang="en-US" dirty="0" smtClean="0"/>
              <a:t>Grade 5:</a:t>
            </a:r>
          </a:p>
          <a:p>
            <a:pPr lvl="1"/>
            <a:r>
              <a:rPr lang="en-US" dirty="0" smtClean="0"/>
              <a:t>Use equivalent fractions as a strategy to add and subtract fractions.</a:t>
            </a:r>
          </a:p>
          <a:p>
            <a:pPr lvl="1"/>
            <a:r>
              <a:rPr lang="en-US" dirty="0" smtClean="0"/>
              <a:t>Apply and extend previous understanding of multiplication and division to multiply and divide fractions</a:t>
            </a:r>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6</a:t>
            </a:fld>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9"/>
            <a:ext cx="8229600" cy="4525963"/>
          </a:xfrm>
        </p:spPr>
        <p:txBody>
          <a:bodyPr>
            <a:normAutofit fontScale="85000" lnSpcReduction="20000"/>
          </a:bodyPr>
          <a:lstStyle/>
          <a:p>
            <a:pPr>
              <a:buNone/>
            </a:pPr>
            <a:r>
              <a:rPr lang="en-US" dirty="0" smtClean="0"/>
              <a:t>3. Explain equivalence of fractions in special cases, and compare fractions by reasoning about their size.</a:t>
            </a:r>
          </a:p>
          <a:p>
            <a:pPr marL="804672" lvl="1" indent="-457200">
              <a:buAutoNum type="alphaLcPeriod"/>
            </a:pPr>
            <a:r>
              <a:rPr lang="en-US" dirty="0" smtClean="0"/>
              <a:t>Understand two fractions as equivalent (equal) if they are the same size, or the same point on a number line.</a:t>
            </a:r>
          </a:p>
          <a:p>
            <a:pPr marL="804672" lvl="1" indent="-457200">
              <a:buAutoNum type="alphaLcPeriod"/>
            </a:pPr>
            <a:r>
              <a:rPr lang="en-US" dirty="0" smtClean="0"/>
              <a:t>b. Recognize and generate simple equivalent fractions, e.g., 1/2 = 2/4, 4/6 = 2/3). Explain why the fractions are equivalent, e.g., by using a visual fraction model.</a:t>
            </a:r>
          </a:p>
          <a:p>
            <a:pPr marL="804672" lvl="1" indent="-457200">
              <a:buAutoNum type="alphaLcPeriod"/>
            </a:pPr>
            <a:r>
              <a:rPr lang="en-US" dirty="0" smtClean="0"/>
              <a:t>c. Express whole numbers as fractions, and recognize fractions that are equivalent to whole numbers. </a:t>
            </a:r>
            <a:r>
              <a:rPr lang="en-US" i="1" dirty="0" smtClean="0"/>
              <a:t>Examples: Express 3 in the form 3 = 3/1; recognize that 6/1 = 6; locate 4/4 and 1 at the same point of a number line diagram.</a:t>
            </a:r>
          </a:p>
          <a:p>
            <a:pPr marL="804672" lvl="1" indent="-457200">
              <a:buAutoNum type="alphaLcPeriod"/>
            </a:pPr>
            <a:r>
              <a:rPr lang="en-US" dirty="0" smtClean="0"/>
              <a:t>d. Compare two fractions with the same numerator or the same denominator by reasoning about their size. Recognize that comparisons are valid only when the two fractions refer to the same whole. Record the results of comparisons with the symbols &gt;, =, or &lt;, and justify the conclusions, e.g., by using a visual fraction model.</a:t>
            </a:r>
          </a:p>
        </p:txBody>
      </p:sp>
      <p:sp>
        <p:nvSpPr>
          <p:cNvPr id="4" name="Slide Number Placeholder 3"/>
          <p:cNvSpPr>
            <a:spLocks noGrp="1"/>
          </p:cNvSpPr>
          <p:nvPr>
            <p:ph type="sldNum" sz="quarter" idx="4"/>
          </p:nvPr>
        </p:nvSpPr>
        <p:spPr/>
        <p:txBody>
          <a:bodyPr/>
          <a:lstStyle/>
          <a:p>
            <a:fld id="{E6C711A5-5321-4724-BDA3-06CF6441090E}"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Digging Deep into the Standards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Text based discussion</a:t>
            </a:r>
          </a:p>
          <a:p>
            <a:pPr lvl="1"/>
            <a:r>
              <a:rPr lang="en-US" dirty="0" smtClean="0"/>
              <a:t>Silently read Grade 3 Fraction Standards</a:t>
            </a:r>
          </a:p>
          <a:p>
            <a:pPr lvl="1"/>
            <a:r>
              <a:rPr lang="en-US" dirty="0" smtClean="0"/>
              <a:t>Annotate your document including pictures that illustrate the mathematical concepts.</a:t>
            </a:r>
          </a:p>
          <a:p>
            <a:pPr lvl="1"/>
            <a:endParaRPr lang="en-US" dirty="0" smtClean="0"/>
          </a:p>
          <a:p>
            <a:pPr>
              <a:buNone/>
            </a:pPr>
            <a:r>
              <a:rPr lang="en-US" dirty="0" smtClean="0"/>
              <a:t>At your table on the large flip chart with the Standards, </a:t>
            </a:r>
          </a:p>
          <a:p>
            <a:pPr lvl="1"/>
            <a:r>
              <a:rPr lang="en-US" i="1" dirty="0" smtClean="0"/>
              <a:t>Silently….</a:t>
            </a:r>
          </a:p>
          <a:p>
            <a:pPr lvl="2"/>
            <a:r>
              <a:rPr lang="en-US" dirty="0" smtClean="0"/>
              <a:t>What are the key ideas?</a:t>
            </a:r>
          </a:p>
          <a:p>
            <a:pPr lvl="2"/>
            <a:r>
              <a:rPr lang="en-US" dirty="0" smtClean="0"/>
              <a:t>What does it look like for students, teachers?</a:t>
            </a:r>
          </a:p>
          <a:p>
            <a:pPr lvl="2"/>
            <a:r>
              <a:rPr lang="en-US" dirty="0" smtClean="0"/>
              <a:t>What are you wondering?</a:t>
            </a:r>
          </a:p>
          <a:p>
            <a:pPr marL="603504" lvl="2" indent="0">
              <a:buNone/>
            </a:pPr>
            <a:endParaRPr lang="en-US" dirty="0" smtClean="0"/>
          </a:p>
          <a:p>
            <a:pPr>
              <a:buNone/>
            </a:pPr>
            <a:r>
              <a:rPr lang="en-US" dirty="0" smtClean="0"/>
              <a:t>Discuss</a:t>
            </a:r>
          </a:p>
          <a:p>
            <a:pPr lvl="2"/>
            <a:endParaRPr lang="en-US" dirty="0" smtClean="0"/>
          </a:p>
          <a:p>
            <a:pPr lvl="2"/>
            <a:endParaRPr lang="en-US" dirty="0" smtClean="0"/>
          </a:p>
          <a:p>
            <a:pPr lvl="2"/>
            <a:endParaRPr lang="en-US" dirty="0" smtClean="0"/>
          </a:p>
          <a:p>
            <a:pPr>
              <a:buNone/>
            </a:pPr>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Goldammer, Sykut, Weber-Salgo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amond(in)">
                                      <p:cBhvr>
                                        <p:cTn id="18" dur="2000"/>
                                        <p:tgtEl>
                                          <p:spTgt spid="3">
                                            <p:txEl>
                                              <p:pRg st="4" end="4"/>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amond(in)">
                                      <p:cBhvr>
                                        <p:cTn id="21" dur="2000"/>
                                        <p:tgtEl>
                                          <p:spTgt spid="3">
                                            <p:txEl>
                                              <p:pRg st="5" end="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amond(in)">
                                      <p:cBhvr>
                                        <p:cTn id="24" dur="2000"/>
                                        <p:tgtEl>
                                          <p:spTgt spid="3">
                                            <p:txEl>
                                              <p:pRg st="6" end="6"/>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amond(in)">
                                      <p:cBhvr>
                                        <p:cTn id="27" dur="2000"/>
                                        <p:tgtEl>
                                          <p:spTgt spid="3">
                                            <p:txEl>
                                              <p:pRg st="7" end="7"/>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amond(in)">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amond(in)">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9600" y="1657528"/>
            <a:ext cx="3349488" cy="4438471"/>
            <a:chOff x="2514600" y="185887"/>
            <a:chExt cx="2660650" cy="4194025"/>
          </a:xfrm>
        </p:grpSpPr>
        <p:pic>
          <p:nvPicPr>
            <p:cNvPr id="5" name="Picture 5" descr="C:\Users\asalgo\AppData\Local\Microsoft\Windows\Temporary Internet Files\Content.IE5\ZMHWT5DO\MC9004343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85887"/>
              <a:ext cx="2660650" cy="4194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5600" y="762000"/>
              <a:ext cx="1828800" cy="923330"/>
            </a:xfrm>
            <a:prstGeom prst="rect">
              <a:avLst/>
            </a:prstGeom>
            <a:noFill/>
          </p:spPr>
          <p:txBody>
            <a:bodyPr wrap="square" rtlCol="0">
              <a:spAutoFit/>
            </a:bodyPr>
            <a:lstStyle/>
            <a:p>
              <a:r>
                <a:rPr lang="en-US" dirty="0" smtClean="0"/>
                <a:t>My Fraction Unit </a:t>
              </a:r>
            </a:p>
            <a:p>
              <a:r>
                <a:rPr lang="en-US" dirty="0" smtClean="0"/>
                <a:t>March 5</a:t>
              </a:r>
              <a:r>
                <a:rPr lang="en-US" baseline="30000" dirty="0" smtClean="0"/>
                <a:t>th</a:t>
              </a:r>
              <a:r>
                <a:rPr lang="en-US" dirty="0" smtClean="0"/>
                <a:t>-23</a:t>
              </a:r>
              <a:r>
                <a:rPr lang="en-US" baseline="30000" dirty="0" smtClean="0"/>
                <a:t>rd</a:t>
              </a:r>
              <a:endParaRPr lang="en-US" dirty="0" smtClean="0"/>
            </a:p>
            <a:p>
              <a:endParaRPr lang="en-US" dirty="0"/>
            </a:p>
          </p:txBody>
        </p:sp>
      </p:grpSp>
      <p:sp>
        <p:nvSpPr>
          <p:cNvPr id="7" name="TextBox 6"/>
          <p:cNvSpPr txBox="1"/>
          <p:nvPr/>
        </p:nvSpPr>
        <p:spPr>
          <a:xfrm>
            <a:off x="609600" y="457200"/>
            <a:ext cx="3657600" cy="1200329"/>
          </a:xfrm>
          <a:prstGeom prst="rect">
            <a:avLst/>
          </a:prstGeom>
          <a:noFill/>
        </p:spPr>
        <p:txBody>
          <a:bodyPr wrap="square" rtlCol="0">
            <a:spAutoFit/>
          </a:bodyPr>
          <a:lstStyle/>
          <a:p>
            <a:r>
              <a:rPr lang="en-US" b="1" dirty="0" smtClean="0"/>
              <a:t>Big Idea: Develop understanding of fractions as numbers.</a:t>
            </a:r>
          </a:p>
          <a:p>
            <a:endParaRPr lang="en-US" dirty="0"/>
          </a:p>
        </p:txBody>
      </p:sp>
      <p:sp>
        <p:nvSpPr>
          <p:cNvPr id="8" name="Rectangle 7"/>
          <p:cNvSpPr/>
          <p:nvPr/>
        </p:nvSpPr>
        <p:spPr>
          <a:xfrm>
            <a:off x="4267200" y="381000"/>
            <a:ext cx="4267200" cy="6070893"/>
          </a:xfrm>
          <a:prstGeom prst="rect">
            <a:avLst/>
          </a:prstGeom>
        </p:spPr>
        <p:txBody>
          <a:bodyPr wrap="square">
            <a:spAutoFit/>
          </a:bodyPr>
          <a:lstStyle/>
          <a:p>
            <a:r>
              <a:rPr lang="en-US" sz="1050" dirty="0" smtClean="0"/>
              <a:t>3.NF.1. Understand a fraction 1/</a:t>
            </a:r>
            <a:r>
              <a:rPr lang="en-US" sz="1050" i="1" dirty="0" smtClean="0"/>
              <a:t>b</a:t>
            </a:r>
            <a:r>
              <a:rPr lang="en-US" sz="1050" dirty="0" smtClean="0"/>
              <a:t> as the quantity formed by 1 part when </a:t>
            </a:r>
            <a:r>
              <a:rPr lang="en-US" sz="1050" i="1" dirty="0" smtClean="0"/>
              <a:t>a</a:t>
            </a:r>
            <a:r>
              <a:rPr lang="en-US" sz="1050" dirty="0" smtClean="0"/>
              <a:t> whole is partitioned into </a:t>
            </a:r>
            <a:r>
              <a:rPr lang="en-US" sz="1050" i="1" dirty="0" smtClean="0"/>
              <a:t>b</a:t>
            </a:r>
            <a:r>
              <a:rPr lang="en-US" sz="1050" dirty="0" smtClean="0"/>
              <a:t> equal parts; understand a fraction </a:t>
            </a:r>
            <a:r>
              <a:rPr lang="en-US" sz="1050" i="1" dirty="0" smtClean="0"/>
              <a:t>a</a:t>
            </a:r>
            <a:r>
              <a:rPr lang="en-US" sz="1050" dirty="0" smtClean="0"/>
              <a:t>/</a:t>
            </a:r>
            <a:r>
              <a:rPr lang="en-US" sz="1050" i="1" dirty="0" smtClean="0"/>
              <a:t>b</a:t>
            </a:r>
            <a:r>
              <a:rPr lang="en-US" sz="1050" dirty="0" smtClean="0"/>
              <a:t> as the quantity formed by a parts of size 1/</a:t>
            </a:r>
            <a:r>
              <a:rPr lang="en-US" sz="1050" i="1" dirty="0" smtClean="0"/>
              <a:t>b</a:t>
            </a:r>
            <a:r>
              <a:rPr lang="en-US" sz="1050" dirty="0" smtClean="0"/>
              <a:t>.</a:t>
            </a:r>
          </a:p>
          <a:p>
            <a:r>
              <a:rPr lang="en-US" sz="1050" dirty="0" smtClean="0"/>
              <a:t>3.NF.2. Understand a fraction as a number on the number line; represent fractions on a number line diagram. </a:t>
            </a:r>
          </a:p>
          <a:p>
            <a:pPr lvl="1"/>
            <a:r>
              <a:rPr lang="en-US" sz="1050" dirty="0" smtClean="0"/>
              <a:t>Represent a fraction 1/</a:t>
            </a:r>
            <a:r>
              <a:rPr lang="en-US" sz="1050" i="1" dirty="0" smtClean="0"/>
              <a:t>b</a:t>
            </a:r>
            <a:r>
              <a:rPr lang="en-US" sz="1050" dirty="0" smtClean="0"/>
              <a:t> on a number line diagram by defining the interval from 0 to 1 as the whole and partitioning it into </a:t>
            </a:r>
            <a:r>
              <a:rPr lang="en-US" sz="1050" i="1" dirty="0" smtClean="0"/>
              <a:t>b</a:t>
            </a:r>
            <a:r>
              <a:rPr lang="en-US" sz="1050" dirty="0" smtClean="0"/>
              <a:t> equal parts. Recognize that each part has size 1/</a:t>
            </a:r>
            <a:r>
              <a:rPr lang="en-US" sz="1050" i="1" dirty="0" smtClean="0"/>
              <a:t>b</a:t>
            </a:r>
            <a:r>
              <a:rPr lang="en-US" sz="1050" dirty="0" smtClean="0"/>
              <a:t> and that the endpoint of the part based at 0 locates the number 1/</a:t>
            </a:r>
            <a:r>
              <a:rPr lang="en-US" sz="1050" i="1" dirty="0" smtClean="0"/>
              <a:t>b</a:t>
            </a:r>
            <a:r>
              <a:rPr lang="en-US" sz="1050" dirty="0" smtClean="0"/>
              <a:t> on the number line.</a:t>
            </a:r>
          </a:p>
          <a:p>
            <a:pPr lvl="1"/>
            <a:r>
              <a:rPr lang="en-US" sz="1050" dirty="0" smtClean="0"/>
              <a:t>Represent a fraction </a:t>
            </a:r>
            <a:r>
              <a:rPr lang="en-US" sz="1050" i="1" dirty="0" smtClean="0"/>
              <a:t>a</a:t>
            </a:r>
            <a:r>
              <a:rPr lang="en-US" sz="1050" dirty="0" smtClean="0"/>
              <a:t>/</a:t>
            </a:r>
            <a:r>
              <a:rPr lang="en-US" sz="1050" i="1" dirty="0" smtClean="0"/>
              <a:t>b</a:t>
            </a:r>
            <a:r>
              <a:rPr lang="en-US" sz="1050" dirty="0" smtClean="0"/>
              <a:t> on a number line diagram by marking off a lengths 1/</a:t>
            </a:r>
            <a:r>
              <a:rPr lang="en-US" sz="1050" i="1" dirty="0" smtClean="0"/>
              <a:t>b</a:t>
            </a:r>
            <a:r>
              <a:rPr lang="en-US" sz="1050" dirty="0" smtClean="0"/>
              <a:t> from 0. Recognize that the resulting interval has size </a:t>
            </a:r>
            <a:r>
              <a:rPr lang="en-US" sz="1050" i="1" dirty="0" smtClean="0"/>
              <a:t>a</a:t>
            </a:r>
            <a:r>
              <a:rPr lang="en-US" sz="1050" dirty="0" smtClean="0"/>
              <a:t>/</a:t>
            </a:r>
            <a:r>
              <a:rPr lang="en-US" sz="1050" i="1" dirty="0" smtClean="0"/>
              <a:t>b</a:t>
            </a:r>
            <a:r>
              <a:rPr lang="en-US" sz="1050" dirty="0" smtClean="0"/>
              <a:t> and that its endpoint locates the number </a:t>
            </a:r>
            <a:r>
              <a:rPr lang="en-US" sz="1050" i="1" dirty="0" smtClean="0"/>
              <a:t>a</a:t>
            </a:r>
            <a:r>
              <a:rPr lang="en-US" sz="1050" dirty="0" smtClean="0"/>
              <a:t>/</a:t>
            </a:r>
            <a:r>
              <a:rPr lang="en-US" sz="1050" i="1" dirty="0" smtClean="0"/>
              <a:t>b</a:t>
            </a:r>
            <a:r>
              <a:rPr lang="en-US" sz="1050" dirty="0" smtClean="0"/>
              <a:t> on the number line.</a:t>
            </a:r>
          </a:p>
          <a:p>
            <a:r>
              <a:rPr lang="en-US" sz="1050" dirty="0" smtClean="0"/>
              <a:t>3.NF.3. Explain equivalence of fractions in special cases, and compare fractions by reasoning about their size. </a:t>
            </a:r>
          </a:p>
          <a:p>
            <a:pPr lvl="1"/>
            <a:r>
              <a:rPr lang="en-US" sz="1050" dirty="0" smtClean="0"/>
              <a:t>Understand two fractions as equivalent (equal) if they are the same size, or the same point on a number line.</a:t>
            </a:r>
          </a:p>
          <a:p>
            <a:pPr lvl="1"/>
            <a:r>
              <a:rPr lang="en-US" sz="1050" dirty="0" smtClean="0"/>
              <a:t>Recognize and generate simple equivalent fractions, e.g., 1/2 = 2/4, 4/6 = 2/3). Explain why the fractions are equivalent, e.g., by using a visual fraction model.</a:t>
            </a:r>
          </a:p>
          <a:p>
            <a:pPr lvl="1"/>
            <a:r>
              <a:rPr lang="en-US" sz="1050" dirty="0" smtClean="0"/>
              <a:t>Express whole numbers as fractions, and recognize fractions that are equivalent to whole numbers. </a:t>
            </a:r>
            <a:r>
              <a:rPr lang="en-US" sz="1050" i="1" dirty="0" smtClean="0"/>
              <a:t>Examples: Express 3 in the form 3 = 3/1; recognize that 6/1 = 6; locate 4/4 and 1 at the same point of a number line diagram.</a:t>
            </a:r>
            <a:endParaRPr lang="en-US" sz="1050" dirty="0" smtClean="0"/>
          </a:p>
          <a:p>
            <a:pPr lvl="1"/>
            <a:r>
              <a:rPr lang="en-US" sz="1050" dirty="0" smtClean="0"/>
              <a:t>Compare two fractions with the same numerator or the same denominator by reasoning about their size. Recognize that comparisons are valid only when the two fractions refer to the same whole. Record the results of comparisons with the symbols &gt;, =, or &lt;, and justify the conclusions, e.g., by using a visual fraction model.</a:t>
            </a:r>
            <a:endParaRPr lang="en-US" sz="1050" dirty="0"/>
          </a:p>
        </p:txBody>
      </p:sp>
      <p:sp>
        <p:nvSpPr>
          <p:cNvPr id="9" name="TextBox 8"/>
          <p:cNvSpPr txBox="1"/>
          <p:nvPr/>
        </p:nvSpPr>
        <p:spPr>
          <a:xfrm rot="20104919">
            <a:off x="167490" y="2333606"/>
            <a:ext cx="8639421" cy="2062103"/>
          </a:xfrm>
          <a:prstGeom prst="rect">
            <a:avLst/>
          </a:prstGeom>
          <a:solidFill>
            <a:schemeClr val="accent1"/>
          </a:solidFill>
        </p:spPr>
        <p:txBody>
          <a:bodyPr wrap="square" rtlCol="0">
            <a:spAutoFit/>
          </a:bodyPr>
          <a:lstStyle/>
          <a:p>
            <a:endParaRPr lang="en-US" sz="3200" dirty="0" smtClean="0"/>
          </a:p>
          <a:p>
            <a:r>
              <a:rPr lang="en-US" sz="3200" dirty="0" smtClean="0"/>
              <a:t>What does this mean in the big picture of learning mathematics?</a:t>
            </a:r>
          </a:p>
          <a:p>
            <a:endParaRPr lang="en-US" sz="3200" dirty="0"/>
          </a:p>
        </p:txBody>
      </p:sp>
      <p:sp>
        <p:nvSpPr>
          <p:cNvPr id="10" name="Slide Number Placeholder 9"/>
          <p:cNvSpPr>
            <a:spLocks noGrp="1"/>
          </p:cNvSpPr>
          <p:nvPr>
            <p:ph type="sldNum" sz="quarter" idx="4"/>
          </p:nvPr>
        </p:nvSpPr>
        <p:spPr/>
        <p:txBody>
          <a:bodyPr/>
          <a:lstStyle/>
          <a:p>
            <a:fld id="{E6C711A5-5321-4724-BDA3-06CF6441090E}" type="slidenum">
              <a:rPr lang="en-US" smtClean="0"/>
              <a:pPr/>
              <a:t>9</a:t>
            </a:fld>
            <a:endParaRPr lang="en-US" dirty="0"/>
          </a:p>
        </p:txBody>
      </p:sp>
      <p:sp>
        <p:nvSpPr>
          <p:cNvPr id="11" name="Footer Placeholder 10"/>
          <p:cNvSpPr>
            <a:spLocks noGrp="1"/>
          </p:cNvSpPr>
          <p:nvPr>
            <p:ph type="ftr" sz="quarter" idx="3"/>
          </p:nvPr>
        </p:nvSpPr>
        <p:spPr/>
        <p:txBody>
          <a:bodyPr/>
          <a:lstStyle/>
          <a:p>
            <a:r>
              <a:rPr lang="en-US" smtClean="0"/>
              <a:t>Goldammer, Sykut, Weber-Salgo</a:t>
            </a:r>
            <a:endParaRPr lang="en-US" dirty="0"/>
          </a:p>
        </p:txBody>
      </p:sp>
    </p:spTree>
    <p:extLst>
      <p:ext uri="{BB962C8B-B14F-4D97-AF65-F5344CB8AC3E}">
        <p14:creationId xmlns:p14="http://schemas.microsoft.com/office/powerpoint/2010/main" val="108002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CSSM">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2519</Words>
  <Application>Microsoft Office PowerPoint</Application>
  <PresentationFormat>On-screen Show (4:3)</PresentationFormat>
  <Paragraphs>347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Mathematical Practices and Fractions for Administrators</vt:lpstr>
      <vt:lpstr>Learning Outcomes</vt:lpstr>
      <vt:lpstr>Overview</vt:lpstr>
      <vt:lpstr>PowerPoint Presentation</vt:lpstr>
      <vt:lpstr>Digging Deep into the Standards</vt:lpstr>
      <vt:lpstr>PowerPoint Presentation</vt:lpstr>
      <vt:lpstr>PowerPoint Presentation</vt:lpstr>
      <vt:lpstr>Digging Deep into the Standards</vt:lpstr>
      <vt:lpstr>PowerPoint Presentation</vt:lpstr>
      <vt:lpstr>PowerPoint Presentation</vt:lpstr>
      <vt:lpstr>PowerPoint Presentation</vt:lpstr>
      <vt:lpstr>PowerPoint Presentation</vt:lpstr>
      <vt:lpstr>Standards for Mathematical Practice</vt:lpstr>
      <vt:lpstr>PowerPoint Presentation</vt:lpstr>
      <vt:lpstr>MP 1: Make sense of problems and persevere in solving them.</vt:lpstr>
      <vt:lpstr>MP 2: Reason abstractly and Quantitatively</vt:lpstr>
      <vt:lpstr>MP 3: Construct viable arguments and critique the reasoning of others</vt:lpstr>
      <vt:lpstr>MP 4: Model with mathematics</vt:lpstr>
      <vt:lpstr>MP 5: Use appropriate tools strategically </vt:lpstr>
      <vt:lpstr>MP 6: Attend to Precision</vt:lpstr>
      <vt:lpstr>MP 7: Look for and make use of structure</vt:lpstr>
      <vt:lpstr>MP 8: Look for and express regularity in repeated reasoning</vt:lpstr>
      <vt:lpstr>PowerPoint Presentation</vt:lpstr>
      <vt:lpstr>Mathematically proficient students …</vt:lpstr>
      <vt:lpstr>What’s the difference?</vt:lpstr>
      <vt:lpstr>Grade 3 Fraction Standards </vt:lpstr>
      <vt:lpstr>Standards for Mathematical Practice</vt:lpstr>
      <vt:lpstr>Show your mathematical thinking…</vt:lpstr>
      <vt:lpstr>Mathematical Practices in the classroom</vt:lpstr>
      <vt:lpstr>Standards for Mathematical Practice</vt:lpstr>
      <vt:lpstr>Mathematical Practices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Domain/Session Title</dc:title>
  <dc:creator>Andrew Horrigan</dc:creator>
  <cp:lastModifiedBy>Salgo, Amy</cp:lastModifiedBy>
  <cp:revision>41</cp:revision>
  <dcterms:created xsi:type="dcterms:W3CDTF">2012-03-07T16:46:07Z</dcterms:created>
  <dcterms:modified xsi:type="dcterms:W3CDTF">2012-05-30T17:28:53Z</dcterms:modified>
</cp:coreProperties>
</file>